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Anton" pitchFamily="2" charset="0"/>
      <p:regular r:id="rId12"/>
    </p:embeddedFont>
    <p:embeddedFont>
      <p:font typeface="Arimo" panose="020B0604020202020204" charset="0"/>
      <p:regular r:id="rId13"/>
    </p:embeddedFont>
    <p:embeddedFont>
      <p:font typeface="Canva Sans" panose="020B0604020202020204" charset="0"/>
      <p:regular r:id="rId14"/>
    </p:embeddedFont>
    <p:embeddedFont>
      <p:font typeface="Canva Sans Bold" panose="020B0604020202020204" charset="0"/>
      <p:regular r:id="rId15"/>
    </p:embeddedFont>
    <p:embeddedFont>
      <p:font typeface="Poppins" panose="00000500000000000000" pitchFamily="2" charset="0"/>
      <p:regular r:id="rId16"/>
    </p:embeddedFont>
    <p:embeddedFont>
      <p:font typeface="Poppins Bold" panose="00000800000000000000"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8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gi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s://search.worldcat.org/issn/1744-7984" TargetMode="External"/><Relationship Id="rId2" Type="http://schemas.openxmlformats.org/officeDocument/2006/relationships/hyperlink" Target="https://en.wikipedia.org/wiki/ISSN_(identifier)" TargetMode="External"/><Relationship Id="rId1" Type="http://schemas.openxmlformats.org/officeDocument/2006/relationships/slideLayout" Target="../slideLayouts/slideLayout7.xml"/><Relationship Id="rId4" Type="http://schemas.openxmlformats.org/officeDocument/2006/relationships/hyperlink" Target="https://documents1.worldbank.org/curated/en/517851626203470278/pdf/Loud-and-Clear-Effective-Language-of-Instruction-Policies-For-Learning.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gif"/><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10" Type="http://schemas.openxmlformats.org/officeDocument/2006/relationships/hyperlink" Target="https://cenproject.org/support-cenproject-as-a-patreon/" TargetMode="External"/><Relationship Id="rId4" Type="http://schemas.openxmlformats.org/officeDocument/2006/relationships/image" Target="../media/image21.png"/><Relationship Id="rId9"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85ABFF">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5020109" y="2605709"/>
            <a:ext cx="5077990" cy="507799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795AC6">
                    <a:alpha val="4500"/>
                  </a:srgbClr>
                </a:gs>
                <a:gs pos="100000">
                  <a:srgbClr val="5540FF">
                    <a:alpha val="100000"/>
                  </a:srgbClr>
                </a:gs>
              </a:gsLst>
              <a:lin ang="0"/>
            </a:gradFill>
          </p:spPr>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2165946">
            <a:off x="8558360" y="507114"/>
            <a:ext cx="9272857" cy="9092355"/>
            <a:chOff x="0" y="0"/>
            <a:chExt cx="812800" cy="796978"/>
          </a:xfrm>
        </p:grpSpPr>
        <p:sp>
          <p:nvSpPr>
            <p:cNvPr id="6" name="Freeform 6"/>
            <p:cNvSpPr/>
            <p:nvPr/>
          </p:nvSpPr>
          <p:spPr>
            <a:xfrm>
              <a:off x="0" y="0"/>
              <a:ext cx="812800" cy="796978"/>
            </a:xfrm>
            <a:custGeom>
              <a:avLst/>
              <a:gdLst/>
              <a:ahLst/>
              <a:cxnLst/>
              <a:rect l="l" t="t" r="r" b="b"/>
              <a:pathLst>
                <a:path w="812800" h="796978">
                  <a:moveTo>
                    <a:pt x="406400" y="0"/>
                  </a:moveTo>
                  <a:cubicBezTo>
                    <a:pt x="181951" y="0"/>
                    <a:pt x="0" y="178410"/>
                    <a:pt x="0" y="398489"/>
                  </a:cubicBezTo>
                  <a:cubicBezTo>
                    <a:pt x="0" y="618569"/>
                    <a:pt x="181951" y="796978"/>
                    <a:pt x="406400" y="796978"/>
                  </a:cubicBezTo>
                  <a:cubicBezTo>
                    <a:pt x="630849" y="796978"/>
                    <a:pt x="812800" y="618569"/>
                    <a:pt x="812800" y="398489"/>
                  </a:cubicBezTo>
                  <a:cubicBezTo>
                    <a:pt x="812800" y="178410"/>
                    <a:pt x="630849" y="0"/>
                    <a:pt x="406400" y="0"/>
                  </a:cubicBezTo>
                  <a:close/>
                </a:path>
              </a:pathLst>
            </a:custGeom>
            <a:solidFill>
              <a:srgbClr val="000000">
                <a:alpha val="0"/>
              </a:srgbClr>
            </a:solidFill>
            <a:ln w="28575" cap="sq">
              <a:gradFill>
                <a:gsLst>
                  <a:gs pos="0">
                    <a:srgbClr val="795AC6">
                      <a:alpha val="4500"/>
                    </a:srgbClr>
                  </a:gs>
                  <a:gs pos="100000">
                    <a:srgbClr val="5540FF">
                      <a:alpha val="100000"/>
                    </a:srgbClr>
                  </a:gs>
                </a:gsLst>
                <a:lin ang="0"/>
              </a:gradFill>
              <a:prstDash val="solid"/>
              <a:miter/>
            </a:ln>
          </p:spPr>
        </p:sp>
        <p:sp>
          <p:nvSpPr>
            <p:cNvPr id="7" name="TextBox 7"/>
            <p:cNvSpPr txBox="1"/>
            <p:nvPr/>
          </p:nvSpPr>
          <p:spPr>
            <a:xfrm>
              <a:off x="76200" y="36617"/>
              <a:ext cx="660400" cy="685645"/>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rot="-10694109">
            <a:off x="9125957" y="1124174"/>
            <a:ext cx="8014237" cy="7858235"/>
            <a:chOff x="0" y="0"/>
            <a:chExt cx="812800" cy="796978"/>
          </a:xfrm>
        </p:grpSpPr>
        <p:sp>
          <p:nvSpPr>
            <p:cNvPr id="9" name="Freeform 9"/>
            <p:cNvSpPr/>
            <p:nvPr/>
          </p:nvSpPr>
          <p:spPr>
            <a:xfrm>
              <a:off x="0" y="0"/>
              <a:ext cx="812800" cy="796978"/>
            </a:xfrm>
            <a:custGeom>
              <a:avLst/>
              <a:gdLst/>
              <a:ahLst/>
              <a:cxnLst/>
              <a:rect l="l" t="t" r="r" b="b"/>
              <a:pathLst>
                <a:path w="812800" h="796978">
                  <a:moveTo>
                    <a:pt x="406400" y="0"/>
                  </a:moveTo>
                  <a:cubicBezTo>
                    <a:pt x="181951" y="0"/>
                    <a:pt x="0" y="178410"/>
                    <a:pt x="0" y="398489"/>
                  </a:cubicBezTo>
                  <a:cubicBezTo>
                    <a:pt x="0" y="618569"/>
                    <a:pt x="181951" y="796978"/>
                    <a:pt x="406400" y="796978"/>
                  </a:cubicBezTo>
                  <a:cubicBezTo>
                    <a:pt x="630849" y="796978"/>
                    <a:pt x="812800" y="618569"/>
                    <a:pt x="812800" y="398489"/>
                  </a:cubicBezTo>
                  <a:cubicBezTo>
                    <a:pt x="812800" y="178410"/>
                    <a:pt x="630849" y="0"/>
                    <a:pt x="406400" y="0"/>
                  </a:cubicBezTo>
                  <a:close/>
                </a:path>
              </a:pathLst>
            </a:custGeom>
            <a:solidFill>
              <a:srgbClr val="000000">
                <a:alpha val="0"/>
              </a:srgbClr>
            </a:solidFill>
            <a:ln w="28575" cap="sq">
              <a:gradFill>
                <a:gsLst>
                  <a:gs pos="0">
                    <a:srgbClr val="795AC6">
                      <a:alpha val="4500"/>
                    </a:srgbClr>
                  </a:gs>
                  <a:gs pos="100000">
                    <a:srgbClr val="C6BFFF">
                      <a:alpha val="100000"/>
                    </a:srgbClr>
                  </a:gs>
                </a:gsLst>
                <a:lin ang="0"/>
              </a:gradFill>
              <a:prstDash val="solid"/>
              <a:miter/>
            </a:ln>
          </p:spPr>
        </p:sp>
        <p:sp>
          <p:nvSpPr>
            <p:cNvPr id="10" name="TextBox 10"/>
            <p:cNvSpPr txBox="1"/>
            <p:nvPr/>
          </p:nvSpPr>
          <p:spPr>
            <a:xfrm>
              <a:off x="76200" y="36617"/>
              <a:ext cx="660400" cy="685645"/>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10861334" y="4598030"/>
            <a:ext cx="15304372" cy="15304372"/>
          </a:xfrm>
          <a:custGeom>
            <a:avLst/>
            <a:gdLst/>
            <a:ahLst/>
            <a:cxnLst/>
            <a:rect l="l" t="t" r="r" b="b"/>
            <a:pathLst>
              <a:path w="15304372" h="15304372">
                <a:moveTo>
                  <a:pt x="0" y="0"/>
                </a:moveTo>
                <a:lnTo>
                  <a:pt x="15304372" y="0"/>
                </a:lnTo>
                <a:lnTo>
                  <a:pt x="15304372" y="15304372"/>
                </a:lnTo>
                <a:lnTo>
                  <a:pt x="0" y="15304372"/>
                </a:lnTo>
                <a:lnTo>
                  <a:pt x="0" y="0"/>
                </a:lnTo>
                <a:close/>
              </a:path>
            </a:pathLst>
          </a:custGeom>
          <a:blipFill>
            <a:blip r:embed="rId2">
              <a:alphaModFix amt="32999"/>
              <a:extLst>
                <a:ext uri="{96DAC541-7B7A-43D3-8B79-37D633B846F1}">
                  <asvg:svgBlip xmlns:asvg="http://schemas.microsoft.com/office/drawing/2016/SVG/main" r:embed="rId3"/>
                </a:ext>
              </a:extLst>
            </a:blip>
            <a:stretch>
              <a:fillRect/>
            </a:stretch>
          </a:blipFill>
        </p:spPr>
      </p:sp>
      <p:pic>
        <p:nvPicPr>
          <p:cNvPr id="12" name="Picture 12"/>
          <p:cNvPicPr>
            <a:picLocks noChangeAspect="1"/>
          </p:cNvPicPr>
          <p:nvPr/>
        </p:nvPicPr>
        <p:blipFill>
          <a:blip r:embed="rId4"/>
          <a:srcRect/>
          <a:stretch>
            <a:fillRect/>
          </a:stretch>
        </p:blipFill>
        <p:spPr>
          <a:xfrm flipH="1">
            <a:off x="10527156" y="742462"/>
            <a:ext cx="3958208" cy="1899940"/>
          </a:xfrm>
          <a:prstGeom prst="rect">
            <a:avLst/>
          </a:prstGeom>
        </p:spPr>
      </p:pic>
      <p:pic>
        <p:nvPicPr>
          <p:cNvPr id="13" name="Picture 13"/>
          <p:cNvPicPr>
            <a:picLocks noChangeAspect="1"/>
          </p:cNvPicPr>
          <p:nvPr/>
        </p:nvPicPr>
        <p:blipFill>
          <a:blip r:embed="rId4"/>
          <a:srcRect/>
          <a:stretch>
            <a:fillRect/>
          </a:stretch>
        </p:blipFill>
        <p:spPr>
          <a:xfrm flipH="1">
            <a:off x="12812316" y="7644598"/>
            <a:ext cx="3958208" cy="1899940"/>
          </a:xfrm>
          <a:prstGeom prst="rect">
            <a:avLst/>
          </a:prstGeom>
        </p:spPr>
      </p:pic>
      <p:grpSp>
        <p:nvGrpSpPr>
          <p:cNvPr id="14" name="Group 14"/>
          <p:cNvGrpSpPr/>
          <p:nvPr/>
        </p:nvGrpSpPr>
        <p:grpSpPr>
          <a:xfrm>
            <a:off x="0" y="5417287"/>
            <a:ext cx="7717923" cy="1818800"/>
            <a:chOff x="0" y="0"/>
            <a:chExt cx="2109677" cy="398458"/>
          </a:xfrm>
        </p:grpSpPr>
        <p:sp>
          <p:nvSpPr>
            <p:cNvPr id="15" name="Freeform 15"/>
            <p:cNvSpPr/>
            <p:nvPr/>
          </p:nvSpPr>
          <p:spPr>
            <a:xfrm>
              <a:off x="0" y="0"/>
              <a:ext cx="2109677" cy="398459"/>
            </a:xfrm>
            <a:custGeom>
              <a:avLst/>
              <a:gdLst/>
              <a:ahLst/>
              <a:cxnLst/>
              <a:rect l="l" t="t" r="r" b="b"/>
              <a:pathLst>
                <a:path w="2109677" h="398459">
                  <a:moveTo>
                    <a:pt x="0" y="0"/>
                  </a:moveTo>
                  <a:lnTo>
                    <a:pt x="2109677" y="0"/>
                  </a:lnTo>
                  <a:lnTo>
                    <a:pt x="2109677" y="398459"/>
                  </a:lnTo>
                  <a:lnTo>
                    <a:pt x="0" y="398459"/>
                  </a:lnTo>
                  <a:close/>
                </a:path>
              </a:pathLst>
            </a:custGeom>
            <a:gradFill rotWithShape="1">
              <a:gsLst>
                <a:gs pos="0">
                  <a:srgbClr val="3428BA">
                    <a:alpha val="100000"/>
                  </a:srgbClr>
                </a:gs>
                <a:gs pos="100000">
                  <a:srgbClr val="5FA2DB">
                    <a:alpha val="100000"/>
                  </a:srgbClr>
                </a:gs>
              </a:gsLst>
              <a:lin ang="0"/>
            </a:gradFill>
          </p:spPr>
        </p:sp>
        <p:sp>
          <p:nvSpPr>
            <p:cNvPr id="16" name="TextBox 16"/>
            <p:cNvSpPr txBox="1"/>
            <p:nvPr/>
          </p:nvSpPr>
          <p:spPr>
            <a:xfrm>
              <a:off x="0" y="-38100"/>
              <a:ext cx="2109677" cy="436558"/>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362435" y="8643197"/>
            <a:ext cx="9050579" cy="921513"/>
          </a:xfrm>
          <a:custGeom>
            <a:avLst/>
            <a:gdLst/>
            <a:ahLst/>
            <a:cxnLst/>
            <a:rect l="l" t="t" r="r" b="b"/>
            <a:pathLst>
              <a:path w="9050579" h="921513">
                <a:moveTo>
                  <a:pt x="0" y="0"/>
                </a:moveTo>
                <a:lnTo>
                  <a:pt x="9050579" y="0"/>
                </a:lnTo>
                <a:lnTo>
                  <a:pt x="9050579" y="921514"/>
                </a:lnTo>
                <a:lnTo>
                  <a:pt x="0" y="9215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8" name="Freeform 18"/>
          <p:cNvSpPr/>
          <p:nvPr/>
        </p:nvSpPr>
        <p:spPr>
          <a:xfrm>
            <a:off x="17039887" y="9038887"/>
            <a:ext cx="438826" cy="438826"/>
          </a:xfrm>
          <a:custGeom>
            <a:avLst/>
            <a:gdLst/>
            <a:ahLst/>
            <a:cxnLst/>
            <a:rect l="l" t="t" r="r" b="b"/>
            <a:pathLst>
              <a:path w="438826" h="438826">
                <a:moveTo>
                  <a:pt x="0" y="0"/>
                </a:moveTo>
                <a:lnTo>
                  <a:pt x="438826" y="0"/>
                </a:lnTo>
                <a:lnTo>
                  <a:pt x="438826" y="438826"/>
                </a:lnTo>
                <a:lnTo>
                  <a:pt x="0" y="43882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9" name="Freeform 19"/>
          <p:cNvSpPr/>
          <p:nvPr/>
        </p:nvSpPr>
        <p:spPr>
          <a:xfrm>
            <a:off x="0" y="0"/>
            <a:ext cx="2852880" cy="819289"/>
          </a:xfrm>
          <a:custGeom>
            <a:avLst/>
            <a:gdLst/>
            <a:ahLst/>
            <a:cxnLst/>
            <a:rect l="l" t="t" r="r" b="b"/>
            <a:pathLst>
              <a:path w="2852880" h="819289">
                <a:moveTo>
                  <a:pt x="0" y="0"/>
                </a:moveTo>
                <a:lnTo>
                  <a:pt x="2852880" y="0"/>
                </a:lnTo>
                <a:lnTo>
                  <a:pt x="2852880" y="819289"/>
                </a:lnTo>
                <a:lnTo>
                  <a:pt x="0" y="819289"/>
                </a:lnTo>
                <a:lnTo>
                  <a:pt x="0" y="0"/>
                </a:lnTo>
                <a:close/>
              </a:path>
            </a:pathLst>
          </a:custGeom>
          <a:blipFill>
            <a:blip r:embed="rId9"/>
            <a:stretch>
              <a:fillRect/>
            </a:stretch>
          </a:blipFill>
        </p:spPr>
      </p:sp>
      <p:sp>
        <p:nvSpPr>
          <p:cNvPr id="20" name="Freeform 20"/>
          <p:cNvSpPr/>
          <p:nvPr/>
        </p:nvSpPr>
        <p:spPr>
          <a:xfrm>
            <a:off x="627751" y="8739979"/>
            <a:ext cx="400949" cy="798993"/>
          </a:xfrm>
          <a:custGeom>
            <a:avLst/>
            <a:gdLst/>
            <a:ahLst/>
            <a:cxnLst/>
            <a:rect l="l" t="t" r="r" b="b"/>
            <a:pathLst>
              <a:path w="400949" h="798993">
                <a:moveTo>
                  <a:pt x="0" y="0"/>
                </a:moveTo>
                <a:lnTo>
                  <a:pt x="400949" y="0"/>
                </a:lnTo>
                <a:lnTo>
                  <a:pt x="400949" y="798994"/>
                </a:lnTo>
                <a:lnTo>
                  <a:pt x="0" y="79899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Freeform 21"/>
          <p:cNvSpPr/>
          <p:nvPr/>
        </p:nvSpPr>
        <p:spPr>
          <a:xfrm>
            <a:off x="8801869" y="8790434"/>
            <a:ext cx="409965" cy="698083"/>
          </a:xfrm>
          <a:custGeom>
            <a:avLst/>
            <a:gdLst/>
            <a:ahLst/>
            <a:cxnLst/>
            <a:rect l="l" t="t" r="r" b="b"/>
            <a:pathLst>
              <a:path w="409965" h="698083">
                <a:moveTo>
                  <a:pt x="0" y="0"/>
                </a:moveTo>
                <a:lnTo>
                  <a:pt x="409965" y="0"/>
                </a:lnTo>
                <a:lnTo>
                  <a:pt x="409965" y="698084"/>
                </a:lnTo>
                <a:lnTo>
                  <a:pt x="0" y="69808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2" name="TextBox 22"/>
          <p:cNvSpPr txBox="1"/>
          <p:nvPr/>
        </p:nvSpPr>
        <p:spPr>
          <a:xfrm>
            <a:off x="1614590" y="3565108"/>
            <a:ext cx="5859013" cy="1965474"/>
          </a:xfrm>
          <a:prstGeom prst="rect">
            <a:avLst/>
          </a:prstGeom>
        </p:spPr>
        <p:txBody>
          <a:bodyPr lIns="0" tIns="0" rIns="0" bIns="0" rtlCol="0" anchor="t">
            <a:spAutoFit/>
          </a:bodyPr>
          <a:lstStyle/>
          <a:p>
            <a:pPr algn="l">
              <a:lnSpc>
                <a:spcPts val="16091"/>
              </a:lnSpc>
              <a:spcBef>
                <a:spcPct val="0"/>
              </a:spcBef>
            </a:pPr>
            <a:r>
              <a:rPr lang="en-US" sz="11494">
                <a:solidFill>
                  <a:srgbClr val="3428BA"/>
                </a:solidFill>
                <a:latin typeface="Anton"/>
                <a:ea typeface="Anton"/>
                <a:cs typeface="Anton"/>
                <a:sym typeface="Anton"/>
              </a:rPr>
              <a:t>IFA</a:t>
            </a:r>
          </a:p>
        </p:txBody>
      </p:sp>
      <p:sp>
        <p:nvSpPr>
          <p:cNvPr id="23" name="TextBox 23"/>
          <p:cNvSpPr txBox="1"/>
          <p:nvPr/>
        </p:nvSpPr>
        <p:spPr>
          <a:xfrm>
            <a:off x="756942" y="5366902"/>
            <a:ext cx="6989220" cy="1965474"/>
          </a:xfrm>
          <a:prstGeom prst="rect">
            <a:avLst/>
          </a:prstGeom>
        </p:spPr>
        <p:txBody>
          <a:bodyPr lIns="0" tIns="0" rIns="0" bIns="0" rtlCol="0" anchor="t">
            <a:spAutoFit/>
          </a:bodyPr>
          <a:lstStyle/>
          <a:p>
            <a:pPr algn="l">
              <a:lnSpc>
                <a:spcPts val="16091"/>
              </a:lnSpc>
              <a:spcBef>
                <a:spcPct val="0"/>
              </a:spcBef>
            </a:pPr>
            <a:r>
              <a:rPr lang="en-US" sz="11494" dirty="0">
                <a:solidFill>
                  <a:srgbClr val="FFFFFF"/>
                </a:solidFill>
                <a:latin typeface="Anton"/>
                <a:ea typeface="Anton"/>
                <a:cs typeface="Anton"/>
                <a:sym typeface="Anton"/>
              </a:rPr>
              <a:t>CODING</a:t>
            </a:r>
          </a:p>
        </p:txBody>
      </p:sp>
      <p:sp>
        <p:nvSpPr>
          <p:cNvPr id="24" name="TextBox 24"/>
          <p:cNvSpPr txBox="1"/>
          <p:nvPr/>
        </p:nvSpPr>
        <p:spPr>
          <a:xfrm>
            <a:off x="879862" y="8714241"/>
            <a:ext cx="7984501" cy="754630"/>
          </a:xfrm>
          <a:prstGeom prst="rect">
            <a:avLst/>
          </a:prstGeom>
        </p:spPr>
        <p:txBody>
          <a:bodyPr wrap="square" lIns="0" tIns="0" rIns="0" bIns="0" rtlCol="0" anchor="t">
            <a:spAutoFit/>
          </a:bodyPr>
          <a:lstStyle/>
          <a:p>
            <a:pPr algn="ctr">
              <a:lnSpc>
                <a:spcPts val="6289"/>
              </a:lnSpc>
            </a:pPr>
            <a:r>
              <a:rPr lang="en-US" sz="4492" b="1" dirty="0">
                <a:solidFill>
                  <a:srgbClr val="3A021C"/>
                </a:solidFill>
                <a:latin typeface="Canva Sans Bold"/>
                <a:ea typeface="Canva Sans Bold"/>
                <a:cs typeface="Canva Sans Bold"/>
                <a:sym typeface="Canva Sans Bold"/>
              </a:rPr>
              <a:t>The IFA Coding Academy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85ABFF">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06060" y="1493962"/>
            <a:ext cx="18181940" cy="10667999"/>
          </a:xfrm>
          <a:prstGeom prst="rect">
            <a:avLst/>
          </a:prstGeom>
        </p:spPr>
        <p:txBody>
          <a:bodyPr lIns="0" tIns="0" rIns="0" bIns="0" rtlCol="0" anchor="t">
            <a:spAutoFit/>
          </a:bodyPr>
          <a:lstStyle/>
          <a:p>
            <a:pPr algn="l">
              <a:lnSpc>
                <a:spcPts val="4200"/>
              </a:lnSpc>
            </a:pPr>
            <a:r>
              <a:rPr lang="en-US" sz="3000" dirty="0">
                <a:solidFill>
                  <a:srgbClr val="000000"/>
                </a:solidFill>
                <a:latin typeface="Arimo"/>
                <a:ea typeface="Arimo"/>
                <a:cs typeface="Arimo"/>
                <a:sym typeface="Arimo"/>
              </a:rPr>
              <a:t>Adeyemi S. O., James, A., Emmanuel, O. A., &amp; Folake, L. J. (2023). Algebraic characterization of Ifa main divination codes. Scientific African, 20, e01729–e01729. https://doi.org/10.1016/j.sciaf.2023.e01729</a:t>
            </a:r>
          </a:p>
          <a:p>
            <a:pPr algn="l">
              <a:lnSpc>
                <a:spcPts val="4200"/>
              </a:lnSpc>
            </a:pPr>
            <a:r>
              <a:rPr lang="en-US" sz="3000" dirty="0">
                <a:solidFill>
                  <a:srgbClr val="000000"/>
                </a:solidFill>
                <a:latin typeface="Arimo"/>
                <a:ea typeface="Arimo"/>
                <a:cs typeface="Arimo"/>
                <a:sym typeface="Arimo"/>
              </a:rPr>
              <a:t>Abimbola, W. (1968). “Ifa as a Body of Knowledge and As an Academic Discipline”, Lagos Notes and Records. vol. 2, no. 2. 1968. pp. 30-40)</a:t>
            </a:r>
          </a:p>
          <a:p>
            <a:pPr algn="l">
              <a:lnSpc>
                <a:spcPts val="4200"/>
              </a:lnSpc>
            </a:pPr>
            <a:r>
              <a:rPr lang="en-US" sz="3000" dirty="0">
                <a:solidFill>
                  <a:srgbClr val="000000"/>
                </a:solidFill>
                <a:latin typeface="Arimo"/>
                <a:ea typeface="Arimo"/>
                <a:cs typeface="Arimo"/>
                <a:sym typeface="Arimo"/>
              </a:rPr>
              <a:t>Bloom, B. S. (1994). "Reflections on the development and use of the taxonomy". In Rehage, Kenneth J.; Anderson, Lorin W.; </a:t>
            </a:r>
            <a:r>
              <a:rPr lang="en-US" sz="3000" dirty="0" err="1">
                <a:solidFill>
                  <a:srgbClr val="000000"/>
                </a:solidFill>
                <a:latin typeface="Arimo"/>
                <a:ea typeface="Arimo"/>
                <a:cs typeface="Arimo"/>
                <a:sym typeface="Arimo"/>
              </a:rPr>
              <a:t>Sosniak</a:t>
            </a:r>
            <a:r>
              <a:rPr lang="en-US" sz="3000" dirty="0">
                <a:solidFill>
                  <a:srgbClr val="000000"/>
                </a:solidFill>
                <a:latin typeface="Arimo"/>
                <a:ea typeface="Arimo"/>
                <a:cs typeface="Arimo"/>
                <a:sym typeface="Arimo"/>
              </a:rPr>
              <a:t>, Lauren A. (eds.). Bloom's taxonomy: A forty-year retrospective. Yearbook of the National Society for the Study of Education. Vol. 93. Chicago: National Society for the Study of Education. </a:t>
            </a:r>
            <a:r>
              <a:rPr lang="en-US" sz="3000" u="sng" dirty="0">
                <a:solidFill>
                  <a:srgbClr val="000000"/>
                </a:solidFill>
                <a:latin typeface="Arimo"/>
                <a:ea typeface="Arimo"/>
                <a:cs typeface="Arimo"/>
                <a:sym typeface="Arimo"/>
                <a:hlinkClick r:id="rId2" tooltip="https://en.wikipedia.org/wiki/ISSN_(identifier)"/>
              </a:rPr>
              <a:t>ISSN</a:t>
            </a:r>
            <a:r>
              <a:rPr lang="en-US" sz="3000" dirty="0">
                <a:solidFill>
                  <a:srgbClr val="000000"/>
                </a:solidFill>
                <a:latin typeface="Arimo"/>
                <a:ea typeface="Arimo"/>
                <a:cs typeface="Arimo"/>
                <a:sym typeface="Arimo"/>
              </a:rPr>
              <a:t> </a:t>
            </a:r>
            <a:r>
              <a:rPr lang="en-US" sz="3000" u="sng" dirty="0">
                <a:solidFill>
                  <a:srgbClr val="000000"/>
                </a:solidFill>
                <a:latin typeface="Arimo"/>
                <a:ea typeface="Arimo"/>
                <a:cs typeface="Arimo"/>
                <a:sym typeface="Arimo"/>
                <a:hlinkClick r:id="rId3" tooltip="https://search.worldcat.org/issn/1744-7984"/>
              </a:rPr>
              <a:t>1744-7984</a:t>
            </a:r>
            <a:r>
              <a:rPr lang="en-US" sz="3000" dirty="0">
                <a:solidFill>
                  <a:srgbClr val="000000"/>
                </a:solidFill>
                <a:latin typeface="Arimo"/>
                <a:ea typeface="Arimo"/>
                <a:cs typeface="Arimo"/>
                <a:sym typeface="Arimo"/>
              </a:rPr>
              <a:t>.</a:t>
            </a:r>
          </a:p>
          <a:p>
            <a:pPr algn="l">
              <a:lnSpc>
                <a:spcPts val="4200"/>
              </a:lnSpc>
            </a:pPr>
            <a:r>
              <a:rPr lang="en-US" sz="3000" dirty="0">
                <a:solidFill>
                  <a:srgbClr val="000000"/>
                </a:solidFill>
                <a:latin typeface="Arimo"/>
                <a:ea typeface="Arimo"/>
                <a:cs typeface="Arimo"/>
                <a:sym typeface="Arimo"/>
              </a:rPr>
              <a:t>Clark, Donald R. (1999). "Bloom's Taxonomy of Learning Domains. http://www.nwlink.com/~donclark/hrd/bloom.html</a:t>
            </a:r>
          </a:p>
          <a:p>
            <a:pPr algn="l">
              <a:lnSpc>
                <a:spcPts val="4200"/>
              </a:lnSpc>
            </a:pPr>
            <a:r>
              <a:rPr lang="en-US" sz="3000" dirty="0">
                <a:solidFill>
                  <a:srgbClr val="000000"/>
                </a:solidFill>
                <a:latin typeface="Arimo"/>
                <a:ea typeface="Arimo"/>
                <a:cs typeface="Arimo"/>
                <a:sym typeface="Arimo"/>
              </a:rPr>
              <a:t>Falola, T., &amp; Olupona, J. K. (1991). African Traditional Religions in Contemporary Society. The International Journal of African Historical Studies, 24(2), 417.</a:t>
            </a:r>
          </a:p>
          <a:p>
            <a:pPr algn="l">
              <a:lnSpc>
                <a:spcPts val="4200"/>
              </a:lnSpc>
            </a:pPr>
            <a:r>
              <a:rPr lang="en-US" sz="3000" dirty="0" err="1">
                <a:solidFill>
                  <a:srgbClr val="000000"/>
                </a:solidFill>
                <a:latin typeface="Arimo"/>
                <a:ea typeface="Arimo"/>
                <a:cs typeface="Arimo"/>
                <a:sym typeface="Arimo"/>
              </a:rPr>
              <a:t>Ojoo</a:t>
            </a:r>
            <a:r>
              <a:rPr lang="en-US" sz="3000" dirty="0">
                <a:solidFill>
                  <a:srgbClr val="000000"/>
                </a:solidFill>
                <a:latin typeface="Arimo"/>
                <a:ea typeface="Arimo"/>
                <a:cs typeface="Arimo"/>
                <a:sym typeface="Arimo"/>
              </a:rPr>
              <a:t>, S. Y., &amp; </a:t>
            </a:r>
            <a:r>
              <a:rPr lang="en-US" sz="3000" dirty="0" err="1">
                <a:solidFill>
                  <a:srgbClr val="000000"/>
                </a:solidFill>
                <a:latin typeface="Arimo"/>
                <a:ea typeface="Arimo"/>
                <a:cs typeface="Arimo"/>
                <a:sym typeface="Arimo"/>
              </a:rPr>
              <a:t>Moyi</a:t>
            </a:r>
            <a:r>
              <a:rPr lang="en-US" sz="3000" dirty="0">
                <a:solidFill>
                  <a:srgbClr val="000000"/>
                </a:solidFill>
                <a:latin typeface="Arimo"/>
                <a:ea typeface="Arimo"/>
                <a:cs typeface="Arimo"/>
                <a:sym typeface="Arimo"/>
              </a:rPr>
              <a:t>, M. I. (2022). Using Mother-Tongue in Teaching of Science and Technology: Reference to the North-East and North-West Geo-Political Zones, Nigeria. Scholars International Journal of Linguistics and Literature, 5(4), 123–129. https://doi.org/10.36348/sijll.2022.v05i04.002 https://doi.org/10.2307/219809</a:t>
            </a:r>
          </a:p>
          <a:p>
            <a:pPr algn="l">
              <a:lnSpc>
                <a:spcPts val="4200"/>
              </a:lnSpc>
            </a:pPr>
            <a:r>
              <a:rPr lang="en-US" sz="3000" dirty="0">
                <a:solidFill>
                  <a:srgbClr val="000000"/>
                </a:solidFill>
                <a:latin typeface="Arimo"/>
                <a:ea typeface="Arimo"/>
                <a:cs typeface="Arimo"/>
                <a:sym typeface="Arimo"/>
              </a:rPr>
              <a:t>World Bank </a:t>
            </a:r>
            <a:r>
              <a:rPr lang="en-US" sz="3000" dirty="0">
                <a:solidFill>
                  <a:srgbClr val="000000"/>
                </a:solidFill>
                <a:latin typeface="Arimo"/>
                <a:ea typeface="Arimo"/>
                <a:cs typeface="Arimo"/>
                <a:sym typeface="Arimo"/>
                <a:hlinkClick r:id="rId4" tooltip="https://documents1.worldbank.org/curated/en/517851626203470278/pdf/Loud-and-Clear-Effective-Language-of-Instruction-Policies-For-Learning.pdf"/>
              </a:rPr>
              <a:t>report</a:t>
            </a:r>
            <a:r>
              <a:rPr lang="en-US" sz="3000" dirty="0">
                <a:solidFill>
                  <a:srgbClr val="000000"/>
                </a:solidFill>
                <a:latin typeface="Arimo"/>
                <a:ea typeface="Arimo"/>
                <a:cs typeface="Arimo"/>
                <a:sym typeface="Arimo"/>
              </a:rPr>
              <a:t>:</a:t>
            </a:r>
          </a:p>
          <a:p>
            <a:pPr algn="l">
              <a:lnSpc>
                <a:spcPts val="4200"/>
              </a:lnSpc>
            </a:pPr>
            <a:r>
              <a:rPr lang="en-US" sz="3000" u="sng" dirty="0">
                <a:solidFill>
                  <a:srgbClr val="000000"/>
                </a:solidFill>
                <a:latin typeface="Arimo"/>
                <a:ea typeface="Arimo"/>
                <a:cs typeface="Arimo"/>
                <a:sym typeface="Arimo"/>
                <a:hlinkClick r:id="rId4" tooltip="https://documents1.worldbank.org/curated/en/517851626203470278/pdf/Loud-and-Clear-Effective-Language-of-Instruction-Policies-For-Learning.pdf"/>
              </a:rPr>
              <a:t>https://documents1.worldbank.org/curated/en/517851626203470278/pdf/Loud-and-Clear-Effective-Language-of-Instruction-Policies-For-Learning.pdf</a:t>
            </a:r>
          </a:p>
          <a:p>
            <a:pPr algn="l">
              <a:lnSpc>
                <a:spcPts val="4200"/>
              </a:lnSpc>
            </a:pPr>
            <a:r>
              <a:rPr lang="en-US" sz="3000" u="sng" dirty="0">
                <a:solidFill>
                  <a:srgbClr val="000000"/>
                </a:solidFill>
                <a:latin typeface="Arimo"/>
                <a:ea typeface="Arimo"/>
                <a:cs typeface="Arimo"/>
                <a:sym typeface="Arimo"/>
              </a:rPr>
              <a:t>https://en.wikipedia.org/wiki/If%C3%A1  </a:t>
            </a:r>
          </a:p>
          <a:p>
            <a:pPr algn="l">
              <a:lnSpc>
                <a:spcPts val="4200"/>
              </a:lnSpc>
            </a:pPr>
            <a:endParaRPr lang="en-US" sz="3000" u="sng" dirty="0">
              <a:solidFill>
                <a:srgbClr val="000000"/>
              </a:solidFill>
              <a:latin typeface="Arimo"/>
              <a:ea typeface="Arimo"/>
              <a:cs typeface="Arimo"/>
              <a:sym typeface="Arimo"/>
            </a:endParaRPr>
          </a:p>
        </p:txBody>
      </p:sp>
      <p:sp>
        <p:nvSpPr>
          <p:cNvPr id="3" name="TextBox 3"/>
          <p:cNvSpPr txBox="1"/>
          <p:nvPr/>
        </p:nvSpPr>
        <p:spPr>
          <a:xfrm>
            <a:off x="5521022" y="3617"/>
            <a:ext cx="6429375" cy="1566544"/>
          </a:xfrm>
          <a:prstGeom prst="rect">
            <a:avLst/>
          </a:prstGeom>
        </p:spPr>
        <p:txBody>
          <a:bodyPr lIns="0" tIns="0" rIns="0" bIns="0" rtlCol="0" anchor="t">
            <a:spAutoFit/>
          </a:bodyPr>
          <a:lstStyle/>
          <a:p>
            <a:pPr algn="ctr">
              <a:lnSpc>
                <a:spcPts val="12880"/>
              </a:lnSpc>
            </a:pPr>
            <a:r>
              <a:rPr lang="en-US" sz="9200" b="1">
                <a:solidFill>
                  <a:srgbClr val="3428BA"/>
                </a:solidFill>
                <a:latin typeface="Canva Sans Bold"/>
                <a:ea typeface="Canva Sans Bold"/>
                <a:cs typeface="Canva Sans Bold"/>
                <a:sym typeface="Canva Sans Bold"/>
              </a:rPr>
              <a:t>References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85ABFF">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617655" y="424499"/>
            <a:ext cx="13698545" cy="1566544"/>
          </a:xfrm>
          <a:prstGeom prst="rect">
            <a:avLst/>
          </a:prstGeom>
        </p:spPr>
        <p:txBody>
          <a:bodyPr wrap="square" lIns="0" tIns="0" rIns="0" bIns="0" rtlCol="0" anchor="t">
            <a:spAutoFit/>
          </a:bodyPr>
          <a:lstStyle/>
          <a:p>
            <a:pPr algn="ctr">
              <a:lnSpc>
                <a:spcPts val="12880"/>
              </a:lnSpc>
            </a:pPr>
            <a:r>
              <a:rPr lang="en-US" sz="9200" b="1" dirty="0">
                <a:solidFill>
                  <a:srgbClr val="3428BA"/>
                </a:solidFill>
                <a:latin typeface="Canva Sans Bold"/>
                <a:ea typeface="Canva Sans Bold"/>
                <a:cs typeface="Canva Sans Bold"/>
                <a:sym typeface="Canva Sans Bold"/>
              </a:rPr>
              <a:t>TABLE OF CONTENTS</a:t>
            </a:r>
          </a:p>
        </p:txBody>
      </p:sp>
      <p:sp>
        <p:nvSpPr>
          <p:cNvPr id="3" name="TextBox 3"/>
          <p:cNvSpPr txBox="1"/>
          <p:nvPr/>
        </p:nvSpPr>
        <p:spPr>
          <a:xfrm>
            <a:off x="1617655" y="2650765"/>
            <a:ext cx="11611570" cy="2252849"/>
          </a:xfrm>
          <a:prstGeom prst="rect">
            <a:avLst/>
          </a:prstGeom>
        </p:spPr>
        <p:txBody>
          <a:bodyPr lIns="0" tIns="0" rIns="0" bIns="0" rtlCol="0" anchor="t">
            <a:spAutoFit/>
          </a:bodyPr>
          <a:lstStyle/>
          <a:p>
            <a:pPr algn="l">
              <a:lnSpc>
                <a:spcPts val="6027"/>
              </a:lnSpc>
            </a:pPr>
            <a:r>
              <a:rPr lang="en-US" sz="4305">
                <a:solidFill>
                  <a:srgbClr val="3428BA"/>
                </a:solidFill>
                <a:latin typeface="Canva Sans"/>
                <a:ea typeface="Canva Sans"/>
                <a:cs typeface="Canva Sans"/>
                <a:sym typeface="Canva Sans"/>
              </a:rPr>
              <a:t>IFA Coding: Definition and Scope</a:t>
            </a:r>
          </a:p>
          <a:p>
            <a:pPr algn="l">
              <a:lnSpc>
                <a:spcPts val="6027"/>
              </a:lnSpc>
            </a:pPr>
            <a:r>
              <a:rPr lang="en-US" sz="4305">
                <a:solidFill>
                  <a:srgbClr val="3428BA"/>
                </a:solidFill>
                <a:latin typeface="Canva Sans"/>
                <a:ea typeface="Canva Sans"/>
                <a:cs typeface="Canva Sans"/>
                <a:sym typeface="Canva Sans"/>
              </a:rPr>
              <a:t>Why Learn IFA Coding?</a:t>
            </a:r>
          </a:p>
          <a:p>
            <a:pPr algn="l">
              <a:lnSpc>
                <a:spcPts val="6027"/>
              </a:lnSpc>
            </a:pPr>
            <a:r>
              <a:rPr lang="en-US" sz="4305">
                <a:solidFill>
                  <a:srgbClr val="3428BA"/>
                </a:solidFill>
                <a:latin typeface="Canva Sans"/>
                <a:ea typeface="Canva Sans"/>
                <a:cs typeface="Canva Sans"/>
                <a:sym typeface="Canva Sans"/>
              </a:rPr>
              <a:t>Introduction to the Odu Ifa and Its Elements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85AB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0834017" y="1913509"/>
            <a:ext cx="17871339" cy="17871339"/>
          </a:xfrm>
          <a:custGeom>
            <a:avLst/>
            <a:gdLst/>
            <a:ahLst/>
            <a:cxnLst/>
            <a:rect l="l" t="t" r="r" b="b"/>
            <a:pathLst>
              <a:path w="17871339" h="17871339">
                <a:moveTo>
                  <a:pt x="0" y="0"/>
                </a:moveTo>
                <a:lnTo>
                  <a:pt x="17871339" y="0"/>
                </a:lnTo>
                <a:lnTo>
                  <a:pt x="17871339" y="17871339"/>
                </a:lnTo>
                <a:lnTo>
                  <a:pt x="0" y="17871339"/>
                </a:lnTo>
                <a:lnTo>
                  <a:pt x="0" y="0"/>
                </a:lnTo>
                <a:close/>
              </a:path>
            </a:pathLst>
          </a:custGeom>
          <a:blipFill>
            <a:blip r:embed="rId2">
              <a:alphaModFix amt="32999"/>
              <a:extLst>
                <a:ext uri="{96DAC541-7B7A-43D3-8B79-37D633B846F1}">
                  <asvg:svgBlip xmlns:asvg="http://schemas.microsoft.com/office/drawing/2016/SVG/main" r:embed="rId3"/>
                </a:ext>
              </a:extLst>
            </a:blip>
            <a:stretch>
              <a:fillRect/>
            </a:stretch>
          </a:blipFill>
        </p:spPr>
      </p:sp>
      <p:sp>
        <p:nvSpPr>
          <p:cNvPr id="3" name="Freeform 3"/>
          <p:cNvSpPr/>
          <p:nvPr/>
        </p:nvSpPr>
        <p:spPr>
          <a:xfrm>
            <a:off x="784864" y="4847745"/>
            <a:ext cx="2947693" cy="4114800"/>
          </a:xfrm>
          <a:custGeom>
            <a:avLst/>
            <a:gdLst/>
            <a:ahLst/>
            <a:cxnLst/>
            <a:rect l="l" t="t" r="r" b="b"/>
            <a:pathLst>
              <a:path w="2947693" h="4114800">
                <a:moveTo>
                  <a:pt x="0" y="0"/>
                </a:moveTo>
                <a:lnTo>
                  <a:pt x="2947693" y="0"/>
                </a:lnTo>
                <a:lnTo>
                  <a:pt x="294769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4" name="Picture 4"/>
          <p:cNvPicPr>
            <a:picLocks noChangeAspect="1"/>
          </p:cNvPicPr>
          <p:nvPr/>
        </p:nvPicPr>
        <p:blipFill>
          <a:blip r:embed="rId6"/>
          <a:srcRect/>
          <a:stretch>
            <a:fillRect/>
          </a:stretch>
        </p:blipFill>
        <p:spPr>
          <a:xfrm>
            <a:off x="1355315" y="4303831"/>
            <a:ext cx="1098588" cy="1381871"/>
          </a:xfrm>
          <a:prstGeom prst="rect">
            <a:avLst/>
          </a:prstGeom>
        </p:spPr>
      </p:pic>
      <p:sp>
        <p:nvSpPr>
          <p:cNvPr id="5" name="AutoShape 5"/>
          <p:cNvSpPr/>
          <p:nvPr/>
        </p:nvSpPr>
        <p:spPr>
          <a:xfrm flipV="1">
            <a:off x="8076849" y="2316313"/>
            <a:ext cx="2134301" cy="0"/>
          </a:xfrm>
          <a:prstGeom prst="line">
            <a:avLst/>
          </a:prstGeom>
          <a:ln w="142875" cap="flat">
            <a:gradFill>
              <a:gsLst>
                <a:gs pos="0">
                  <a:srgbClr val="3428BA">
                    <a:alpha val="100000"/>
                  </a:srgbClr>
                </a:gs>
                <a:gs pos="100000">
                  <a:srgbClr val="5FA2DB">
                    <a:alpha val="100000"/>
                  </a:srgbClr>
                </a:gs>
              </a:gsLst>
              <a:lin ang="0"/>
            </a:gradFill>
            <a:prstDash val="solid"/>
            <a:headEnd type="none" w="sm" len="sm"/>
            <a:tailEnd type="none" w="sm" len="sm"/>
          </a:ln>
        </p:spPr>
      </p:sp>
      <p:sp>
        <p:nvSpPr>
          <p:cNvPr id="6" name="Freeform 6"/>
          <p:cNvSpPr/>
          <p:nvPr/>
        </p:nvSpPr>
        <p:spPr>
          <a:xfrm>
            <a:off x="14673897" y="2244875"/>
            <a:ext cx="2947693" cy="4114800"/>
          </a:xfrm>
          <a:custGeom>
            <a:avLst/>
            <a:gdLst/>
            <a:ahLst/>
            <a:cxnLst/>
            <a:rect l="l" t="t" r="r" b="b"/>
            <a:pathLst>
              <a:path w="2947693" h="4114800">
                <a:moveTo>
                  <a:pt x="0" y="0"/>
                </a:moveTo>
                <a:lnTo>
                  <a:pt x="2947693" y="0"/>
                </a:lnTo>
                <a:lnTo>
                  <a:pt x="294769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7" name="Picture 7"/>
          <p:cNvPicPr>
            <a:picLocks noChangeAspect="1"/>
          </p:cNvPicPr>
          <p:nvPr/>
        </p:nvPicPr>
        <p:blipFill>
          <a:blip r:embed="rId6"/>
          <a:srcRect/>
          <a:stretch>
            <a:fillRect/>
          </a:stretch>
        </p:blipFill>
        <p:spPr>
          <a:xfrm>
            <a:off x="15685338" y="5391660"/>
            <a:ext cx="1203221" cy="1513485"/>
          </a:xfrm>
          <a:prstGeom prst="rect">
            <a:avLst/>
          </a:prstGeom>
        </p:spPr>
      </p:pic>
      <p:sp>
        <p:nvSpPr>
          <p:cNvPr id="8" name="Freeform 8"/>
          <p:cNvSpPr/>
          <p:nvPr/>
        </p:nvSpPr>
        <p:spPr>
          <a:xfrm>
            <a:off x="17039887" y="9038887"/>
            <a:ext cx="438826" cy="438826"/>
          </a:xfrm>
          <a:custGeom>
            <a:avLst/>
            <a:gdLst/>
            <a:ahLst/>
            <a:cxnLst/>
            <a:rect l="l" t="t" r="r" b="b"/>
            <a:pathLst>
              <a:path w="438826" h="438826">
                <a:moveTo>
                  <a:pt x="0" y="0"/>
                </a:moveTo>
                <a:lnTo>
                  <a:pt x="438826" y="0"/>
                </a:lnTo>
                <a:lnTo>
                  <a:pt x="438826" y="438826"/>
                </a:lnTo>
                <a:lnTo>
                  <a:pt x="0" y="43882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TextBox 9"/>
          <p:cNvSpPr txBox="1"/>
          <p:nvPr/>
        </p:nvSpPr>
        <p:spPr>
          <a:xfrm>
            <a:off x="2453903" y="476505"/>
            <a:ext cx="13668964" cy="1437004"/>
          </a:xfrm>
          <a:prstGeom prst="rect">
            <a:avLst/>
          </a:prstGeom>
        </p:spPr>
        <p:txBody>
          <a:bodyPr lIns="0" tIns="0" rIns="0" bIns="0" rtlCol="0" anchor="t">
            <a:spAutoFit/>
          </a:bodyPr>
          <a:lstStyle/>
          <a:p>
            <a:pPr algn="ctr">
              <a:lnSpc>
                <a:spcPts val="11747"/>
              </a:lnSpc>
              <a:spcBef>
                <a:spcPct val="0"/>
              </a:spcBef>
            </a:pPr>
            <a:r>
              <a:rPr lang="en-US" sz="8391" dirty="0">
                <a:solidFill>
                  <a:srgbClr val="3428BA"/>
                </a:solidFill>
                <a:latin typeface="Anton"/>
                <a:ea typeface="Anton"/>
                <a:cs typeface="Anton"/>
                <a:sym typeface="Anton"/>
              </a:rPr>
              <a:t>IFA CODING: DEFINITION AND SCOPE</a:t>
            </a:r>
          </a:p>
        </p:txBody>
      </p:sp>
      <p:sp>
        <p:nvSpPr>
          <p:cNvPr id="10" name="TextBox 10"/>
          <p:cNvSpPr txBox="1"/>
          <p:nvPr/>
        </p:nvSpPr>
        <p:spPr>
          <a:xfrm>
            <a:off x="5123416" y="4034812"/>
            <a:ext cx="8329937" cy="4583051"/>
          </a:xfrm>
          <a:prstGeom prst="rect">
            <a:avLst/>
          </a:prstGeom>
        </p:spPr>
        <p:txBody>
          <a:bodyPr lIns="0" tIns="0" rIns="0" bIns="0" rtlCol="0" anchor="t">
            <a:spAutoFit/>
          </a:bodyPr>
          <a:lstStyle/>
          <a:p>
            <a:pPr algn="just">
              <a:lnSpc>
                <a:spcPts val="3065"/>
              </a:lnSpc>
            </a:pPr>
            <a:r>
              <a:rPr lang="en-US" sz="2189" dirty="0">
                <a:solidFill>
                  <a:srgbClr val="000000"/>
                </a:solidFill>
                <a:latin typeface="Poppins"/>
                <a:ea typeface="Poppins"/>
                <a:cs typeface="Poppins"/>
                <a:sym typeface="Poppins"/>
              </a:rPr>
              <a:t>Coding simply means the act of writing code, which is a system of words, letters, figures, or symbols used for representing information or messages. </a:t>
            </a:r>
          </a:p>
          <a:p>
            <a:pPr algn="just">
              <a:lnSpc>
                <a:spcPts val="3065"/>
              </a:lnSpc>
            </a:pPr>
            <a:r>
              <a:rPr lang="en-US" sz="2189" dirty="0">
                <a:solidFill>
                  <a:srgbClr val="000000"/>
                </a:solidFill>
                <a:latin typeface="Poppins"/>
                <a:ea typeface="Poppins"/>
                <a:cs typeface="Poppins"/>
                <a:sym typeface="Poppins"/>
              </a:rPr>
              <a:t>IFA Coding is a generic term that refers to the act of writing special symbols called the Odu Ifa, or Ifa Code in English, to represent information mathematically on all fields and subjects, including computing. </a:t>
            </a:r>
          </a:p>
          <a:p>
            <a:pPr algn="just">
              <a:lnSpc>
                <a:spcPts val="3065"/>
              </a:lnSpc>
            </a:pPr>
            <a:r>
              <a:rPr lang="en-US" sz="2189" dirty="0">
                <a:solidFill>
                  <a:srgbClr val="000000"/>
                </a:solidFill>
                <a:latin typeface="Poppins"/>
                <a:ea typeface="Poppins"/>
                <a:cs typeface="Poppins"/>
                <a:sym typeface="Poppins"/>
              </a:rPr>
              <a:t>IFA Coding involves computing on energies, which are known as orisha in Yoruba culture (</a:t>
            </a:r>
            <a:r>
              <a:rPr lang="en-US" sz="2189" dirty="0" err="1">
                <a:solidFill>
                  <a:srgbClr val="000000"/>
                </a:solidFill>
                <a:latin typeface="Poppins"/>
                <a:ea typeface="Poppins"/>
                <a:cs typeface="Poppins"/>
                <a:sym typeface="Poppins"/>
              </a:rPr>
              <a:t>Isese</a:t>
            </a:r>
            <a:r>
              <a:rPr lang="en-US" sz="2189" dirty="0">
                <a:solidFill>
                  <a:srgbClr val="000000"/>
                </a:solidFill>
                <a:latin typeface="Poppins"/>
                <a:ea typeface="Poppins"/>
                <a:cs typeface="Poppins"/>
                <a:sym typeface="Poppins"/>
              </a:rPr>
              <a:t>).  </a:t>
            </a:r>
          </a:p>
          <a:p>
            <a:pPr algn="just">
              <a:lnSpc>
                <a:spcPts val="3065"/>
              </a:lnSpc>
            </a:pPr>
            <a:r>
              <a:rPr lang="en-US" sz="2189" dirty="0">
                <a:solidFill>
                  <a:srgbClr val="000000"/>
                </a:solidFill>
                <a:latin typeface="Poppins"/>
                <a:ea typeface="Poppins"/>
                <a:cs typeface="Poppins"/>
                <a:sym typeface="Poppins"/>
              </a:rPr>
              <a:t>IFA Coding is the core of the IFA System of Education based on IFA Binary Digits (IFABits).</a:t>
            </a:r>
          </a:p>
          <a:p>
            <a:pPr algn="just">
              <a:lnSpc>
                <a:spcPts val="3065"/>
              </a:lnSpc>
              <a:spcBef>
                <a:spcPct val="0"/>
              </a:spcBef>
            </a:pPr>
            <a:r>
              <a:rPr lang="en-US" sz="2189" b="1" dirty="0">
                <a:solidFill>
                  <a:srgbClr val="000000"/>
                </a:solidFill>
                <a:latin typeface="Poppins Bold"/>
                <a:ea typeface="Poppins Bold"/>
                <a:cs typeface="Poppins Bold"/>
                <a:sym typeface="Poppins Bold"/>
              </a:rPr>
              <a:t>History of Computer</a:t>
            </a:r>
            <a:r>
              <a:rPr lang="en-US" sz="2189" dirty="0">
                <a:solidFill>
                  <a:srgbClr val="000000"/>
                </a:solidFill>
                <a:latin typeface="Poppins"/>
                <a:ea typeface="Poppins"/>
                <a:cs typeface="Poppins"/>
                <a:sym typeface="Poppins"/>
              </a:rPr>
              <a:t>: https://youtu.be/mKmTgI05B2M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85AB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0834017" y="1913509"/>
            <a:ext cx="17871339" cy="17871339"/>
          </a:xfrm>
          <a:custGeom>
            <a:avLst/>
            <a:gdLst/>
            <a:ahLst/>
            <a:cxnLst/>
            <a:rect l="l" t="t" r="r" b="b"/>
            <a:pathLst>
              <a:path w="17871339" h="17871339">
                <a:moveTo>
                  <a:pt x="0" y="0"/>
                </a:moveTo>
                <a:lnTo>
                  <a:pt x="17871339" y="0"/>
                </a:lnTo>
                <a:lnTo>
                  <a:pt x="17871339" y="17871339"/>
                </a:lnTo>
                <a:lnTo>
                  <a:pt x="0" y="17871339"/>
                </a:lnTo>
                <a:lnTo>
                  <a:pt x="0" y="0"/>
                </a:lnTo>
                <a:close/>
              </a:path>
            </a:pathLst>
          </a:custGeom>
          <a:blipFill>
            <a:blip r:embed="rId2">
              <a:alphaModFix amt="32999"/>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0" y="4549170"/>
            <a:ext cx="8959273" cy="1962678"/>
            <a:chOff x="0" y="0"/>
            <a:chExt cx="2580798" cy="467810"/>
          </a:xfrm>
        </p:grpSpPr>
        <p:sp>
          <p:nvSpPr>
            <p:cNvPr id="4" name="Freeform 4"/>
            <p:cNvSpPr/>
            <p:nvPr/>
          </p:nvSpPr>
          <p:spPr>
            <a:xfrm>
              <a:off x="0" y="0"/>
              <a:ext cx="2580798" cy="467810"/>
            </a:xfrm>
            <a:custGeom>
              <a:avLst/>
              <a:gdLst/>
              <a:ahLst/>
              <a:cxnLst/>
              <a:rect l="l" t="t" r="r" b="b"/>
              <a:pathLst>
                <a:path w="2580798" h="467810">
                  <a:moveTo>
                    <a:pt x="0" y="0"/>
                  </a:moveTo>
                  <a:lnTo>
                    <a:pt x="2580798" y="0"/>
                  </a:lnTo>
                  <a:lnTo>
                    <a:pt x="2580798" y="467810"/>
                  </a:lnTo>
                  <a:lnTo>
                    <a:pt x="0" y="467810"/>
                  </a:lnTo>
                  <a:close/>
                </a:path>
              </a:pathLst>
            </a:custGeom>
            <a:gradFill rotWithShape="1">
              <a:gsLst>
                <a:gs pos="0">
                  <a:srgbClr val="3428BA">
                    <a:alpha val="100000"/>
                  </a:srgbClr>
                </a:gs>
                <a:gs pos="100000">
                  <a:srgbClr val="5FA2DB">
                    <a:alpha val="100000"/>
                  </a:srgbClr>
                </a:gs>
              </a:gsLst>
              <a:lin ang="0"/>
            </a:gradFill>
          </p:spPr>
        </p:sp>
        <p:sp>
          <p:nvSpPr>
            <p:cNvPr id="5" name="TextBox 5"/>
            <p:cNvSpPr txBox="1"/>
            <p:nvPr/>
          </p:nvSpPr>
          <p:spPr>
            <a:xfrm>
              <a:off x="0" y="-38100"/>
              <a:ext cx="2580798" cy="50591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28700" y="2834309"/>
            <a:ext cx="7245941" cy="1714861"/>
          </a:xfrm>
          <a:prstGeom prst="rect">
            <a:avLst/>
          </a:prstGeom>
        </p:spPr>
        <p:txBody>
          <a:bodyPr lIns="0" tIns="0" rIns="0" bIns="0" rtlCol="0" anchor="t">
            <a:spAutoFit/>
          </a:bodyPr>
          <a:lstStyle/>
          <a:p>
            <a:pPr algn="l">
              <a:lnSpc>
                <a:spcPts val="12880"/>
              </a:lnSpc>
            </a:pPr>
            <a:r>
              <a:rPr lang="en-US" sz="12752">
                <a:solidFill>
                  <a:srgbClr val="3428BA"/>
                </a:solidFill>
                <a:latin typeface="Anton"/>
                <a:ea typeface="Anton"/>
                <a:cs typeface="Anton"/>
                <a:sym typeface="Anton"/>
              </a:rPr>
              <a:t>WHY LEARN </a:t>
            </a:r>
          </a:p>
        </p:txBody>
      </p:sp>
      <p:sp>
        <p:nvSpPr>
          <p:cNvPr id="7" name="AutoShape 7"/>
          <p:cNvSpPr/>
          <p:nvPr/>
        </p:nvSpPr>
        <p:spPr>
          <a:xfrm flipV="1">
            <a:off x="3545454" y="6991492"/>
            <a:ext cx="2134301" cy="0"/>
          </a:xfrm>
          <a:prstGeom prst="line">
            <a:avLst/>
          </a:prstGeom>
          <a:ln w="142875" cap="flat">
            <a:gradFill>
              <a:gsLst>
                <a:gs pos="0">
                  <a:srgbClr val="795AC6">
                    <a:alpha val="4500"/>
                  </a:srgbClr>
                </a:gs>
                <a:gs pos="100000">
                  <a:srgbClr val="5540FF">
                    <a:alpha val="100000"/>
                  </a:srgbClr>
                </a:gs>
              </a:gsLst>
              <a:lin ang="0"/>
            </a:gradFill>
            <a:prstDash val="solid"/>
            <a:headEnd type="none" w="sm" len="sm"/>
            <a:tailEnd type="none" w="sm" len="sm"/>
          </a:ln>
        </p:spPr>
      </p:sp>
      <p:sp>
        <p:nvSpPr>
          <p:cNvPr id="8" name="TextBox 8"/>
          <p:cNvSpPr txBox="1"/>
          <p:nvPr/>
        </p:nvSpPr>
        <p:spPr>
          <a:xfrm>
            <a:off x="1146894" y="4777770"/>
            <a:ext cx="7812378" cy="1714861"/>
          </a:xfrm>
          <a:prstGeom prst="rect">
            <a:avLst/>
          </a:prstGeom>
        </p:spPr>
        <p:txBody>
          <a:bodyPr lIns="0" tIns="0" rIns="0" bIns="0" rtlCol="0" anchor="t">
            <a:spAutoFit/>
          </a:bodyPr>
          <a:lstStyle/>
          <a:p>
            <a:pPr algn="l">
              <a:lnSpc>
                <a:spcPts val="12880"/>
              </a:lnSpc>
            </a:pPr>
            <a:r>
              <a:rPr lang="en-US" sz="12752" dirty="0">
                <a:solidFill>
                  <a:srgbClr val="FFFFFF"/>
                </a:solidFill>
                <a:latin typeface="Anton"/>
                <a:ea typeface="Anton"/>
                <a:cs typeface="Anton"/>
                <a:sym typeface="Anton"/>
              </a:rPr>
              <a:t>IFA CODING?</a:t>
            </a:r>
          </a:p>
        </p:txBody>
      </p:sp>
      <p:grpSp>
        <p:nvGrpSpPr>
          <p:cNvPr id="9" name="Group 9"/>
          <p:cNvGrpSpPr/>
          <p:nvPr/>
        </p:nvGrpSpPr>
        <p:grpSpPr>
          <a:xfrm>
            <a:off x="15020109" y="2605709"/>
            <a:ext cx="5077990" cy="507799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795AC6">
                    <a:alpha val="4500"/>
                  </a:srgbClr>
                </a:gs>
                <a:gs pos="100000">
                  <a:srgbClr val="5540FF">
                    <a:alpha val="100000"/>
                  </a:srgbClr>
                </a:gs>
              </a:gsLst>
              <a:lin ang="0"/>
            </a:gra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8959273" y="276844"/>
            <a:ext cx="9328727" cy="10010156"/>
          </a:xfrm>
          <a:prstGeom prst="rect">
            <a:avLst/>
          </a:prstGeom>
        </p:spPr>
        <p:txBody>
          <a:bodyPr lIns="0" tIns="0" rIns="0" bIns="0" rtlCol="0" anchor="t">
            <a:spAutoFit/>
          </a:bodyPr>
          <a:lstStyle/>
          <a:p>
            <a:pPr marL="491033" lvl="1" indent="-245516" algn="just">
              <a:lnSpc>
                <a:spcPts val="3184"/>
              </a:lnSpc>
              <a:buFont typeface="Arial"/>
              <a:buChar char="•"/>
            </a:pPr>
            <a:r>
              <a:rPr lang="en-US" sz="2274">
                <a:solidFill>
                  <a:srgbClr val="000000"/>
                </a:solidFill>
                <a:latin typeface="Poppins"/>
                <a:ea typeface="Poppins"/>
                <a:cs typeface="Poppins"/>
                <a:sym typeface="Poppins"/>
              </a:rPr>
              <a:t>IFA Coding allows you to learn philosophy and logic, which form the bedrock of all fields and subjects, in your mother tongue. </a:t>
            </a:r>
          </a:p>
          <a:p>
            <a:pPr marL="491033" lvl="1" indent="-245516" algn="just">
              <a:lnSpc>
                <a:spcPts val="3184"/>
              </a:lnSpc>
              <a:buFont typeface="Arial"/>
              <a:buChar char="•"/>
            </a:pPr>
            <a:r>
              <a:rPr lang="en-US" sz="2274">
                <a:solidFill>
                  <a:srgbClr val="000000"/>
                </a:solidFill>
                <a:latin typeface="Poppins"/>
                <a:ea typeface="Poppins"/>
                <a:cs typeface="Poppins"/>
                <a:sym typeface="Poppins"/>
              </a:rPr>
              <a:t>This sharpens your creativity and critical thinking skills, which are required to excel in any subject or profession.</a:t>
            </a:r>
          </a:p>
          <a:p>
            <a:pPr marL="491033" lvl="1" indent="-245516" algn="just">
              <a:lnSpc>
                <a:spcPts val="3184"/>
              </a:lnSpc>
              <a:buFont typeface="Arial"/>
              <a:buChar char="•"/>
            </a:pPr>
            <a:r>
              <a:rPr lang="en-US" sz="2274">
                <a:solidFill>
                  <a:srgbClr val="000000"/>
                </a:solidFill>
                <a:latin typeface="Poppins"/>
                <a:ea typeface="Poppins"/>
                <a:cs typeface="Poppins"/>
                <a:sym typeface="Poppins"/>
              </a:rPr>
              <a:t>IFA Coding enables you to do science in your native language.   </a:t>
            </a:r>
          </a:p>
          <a:p>
            <a:pPr marL="491033" lvl="1" indent="-245516" algn="just">
              <a:lnSpc>
                <a:spcPts val="3184"/>
              </a:lnSpc>
              <a:buFont typeface="Arial"/>
              <a:buChar char="•"/>
            </a:pPr>
            <a:r>
              <a:rPr lang="en-US" sz="2274">
                <a:solidFill>
                  <a:srgbClr val="000000"/>
                </a:solidFill>
                <a:latin typeface="Poppins"/>
                <a:ea typeface="Poppins"/>
                <a:cs typeface="Poppins"/>
                <a:sym typeface="Poppins"/>
              </a:rPr>
              <a:t>According to a World Bank report, learning Mathematics and science in the native language develops students’ core skills better (see also Ojoo &amp; Moyi, 2022).</a:t>
            </a:r>
          </a:p>
          <a:p>
            <a:pPr marL="491033" lvl="1" indent="-245516" algn="just">
              <a:lnSpc>
                <a:spcPts val="3184"/>
              </a:lnSpc>
              <a:buFont typeface="Arial"/>
              <a:buChar char="•"/>
            </a:pPr>
            <a:r>
              <a:rPr lang="en-US" sz="2274">
                <a:solidFill>
                  <a:srgbClr val="000000"/>
                </a:solidFill>
                <a:latin typeface="Poppins"/>
                <a:ea typeface="Poppins"/>
                <a:cs typeface="Poppins"/>
                <a:sym typeface="Poppins"/>
              </a:rPr>
              <a:t>This deeper insight can make it easier for them to apply the knowledge gained in solving problems and building technologies.</a:t>
            </a:r>
          </a:p>
          <a:p>
            <a:pPr marL="491033" lvl="1" indent="-245516" algn="just">
              <a:lnSpc>
                <a:spcPts val="3184"/>
              </a:lnSpc>
              <a:buFont typeface="Arial"/>
              <a:buChar char="•"/>
            </a:pPr>
            <a:r>
              <a:rPr lang="en-US" sz="2274">
                <a:solidFill>
                  <a:srgbClr val="000000"/>
                </a:solidFill>
                <a:latin typeface="Poppins"/>
                <a:ea typeface="Poppins"/>
                <a:cs typeface="Poppins"/>
                <a:sym typeface="Poppins"/>
              </a:rPr>
              <a:t>More importantly, IFA Codes reveal the most basic principles and laws, known as IFA Axioms, underlying all fields and subjects.</a:t>
            </a:r>
          </a:p>
          <a:p>
            <a:pPr marL="491033" lvl="1" indent="-245516" algn="just">
              <a:lnSpc>
                <a:spcPts val="3184"/>
              </a:lnSpc>
              <a:buFont typeface="Arial"/>
              <a:buChar char="•"/>
            </a:pPr>
            <a:r>
              <a:rPr lang="en-US" sz="2274">
                <a:solidFill>
                  <a:srgbClr val="000000"/>
                </a:solidFill>
                <a:latin typeface="Poppins"/>
                <a:ea typeface="Poppins"/>
                <a:cs typeface="Poppins"/>
                <a:sym typeface="Poppins"/>
              </a:rPr>
              <a:t>This gives you a deeper understanding of your field or any field.</a:t>
            </a:r>
          </a:p>
          <a:p>
            <a:pPr marL="491033" lvl="1" indent="-245516" algn="just">
              <a:lnSpc>
                <a:spcPts val="3184"/>
              </a:lnSpc>
              <a:buFont typeface="Arial"/>
              <a:buChar char="•"/>
            </a:pPr>
            <a:r>
              <a:rPr lang="en-US" sz="2274">
                <a:solidFill>
                  <a:srgbClr val="000000"/>
                </a:solidFill>
                <a:latin typeface="Poppins"/>
                <a:ea typeface="Poppins"/>
                <a:cs typeface="Poppins"/>
                <a:sym typeface="Poppins"/>
              </a:rPr>
              <a:t>Also, it allows you to develop polymathic skills based on the holistic and integrated approach to learning, which forms the core of the IFA Binary Model of Education.</a:t>
            </a:r>
          </a:p>
          <a:p>
            <a:pPr marL="491033" lvl="1" indent="-245516" algn="just">
              <a:lnSpc>
                <a:spcPts val="3184"/>
              </a:lnSpc>
              <a:buFont typeface="Arial"/>
              <a:buChar char="•"/>
            </a:pPr>
            <a:r>
              <a:rPr lang="en-US" sz="2274">
                <a:solidFill>
                  <a:srgbClr val="000000"/>
                </a:solidFill>
                <a:latin typeface="Poppins"/>
                <a:ea typeface="Poppins"/>
                <a:cs typeface="Poppins"/>
                <a:sym typeface="Poppins"/>
              </a:rPr>
              <a:t>IFA Coding unifies, integrates, and internetworks all fields of knowledge together as One.</a:t>
            </a:r>
          </a:p>
          <a:p>
            <a:pPr marL="491033" lvl="1" indent="-245516" algn="just">
              <a:lnSpc>
                <a:spcPts val="3184"/>
              </a:lnSpc>
              <a:buFont typeface="Arial"/>
              <a:buChar char="•"/>
            </a:pPr>
            <a:r>
              <a:rPr lang="en-US" sz="2274">
                <a:solidFill>
                  <a:srgbClr val="000000"/>
                </a:solidFill>
                <a:latin typeface="Poppins"/>
                <a:ea typeface="Poppins"/>
                <a:cs typeface="Poppins"/>
                <a:sym typeface="Poppins"/>
              </a:rPr>
              <a:t>And many other benefits. </a:t>
            </a:r>
          </a:p>
          <a:p>
            <a:pPr algn="just">
              <a:lnSpc>
                <a:spcPts val="3184"/>
              </a:lnSpc>
              <a:spcBef>
                <a:spcPct val="0"/>
              </a:spcBef>
            </a:pPr>
            <a:r>
              <a:rPr lang="en-US" sz="2274">
                <a:solidFill>
                  <a:srgbClr val="000000"/>
                </a:solidFill>
                <a:latin typeface="Poppins"/>
                <a:ea typeface="Poppins"/>
                <a:cs typeface="Poppins"/>
                <a:sym typeface="Poppins"/>
              </a:rPr>
              <a:t>  </a:t>
            </a:r>
          </a:p>
        </p:txBody>
      </p:sp>
      <p:pic>
        <p:nvPicPr>
          <p:cNvPr id="13" name="Picture 13"/>
          <p:cNvPicPr>
            <a:picLocks noChangeAspect="1"/>
          </p:cNvPicPr>
          <p:nvPr/>
        </p:nvPicPr>
        <p:blipFill>
          <a:blip r:embed="rId4"/>
          <a:srcRect/>
          <a:stretch>
            <a:fillRect/>
          </a:stretch>
        </p:blipFill>
        <p:spPr>
          <a:xfrm flipH="1">
            <a:off x="0" y="7100938"/>
            <a:ext cx="3958208" cy="1899940"/>
          </a:xfrm>
          <a:prstGeom prst="rect">
            <a:avLst/>
          </a:prstGeom>
        </p:spPr>
      </p:pic>
      <p:pic>
        <p:nvPicPr>
          <p:cNvPr id="14" name="Picture 14"/>
          <p:cNvPicPr>
            <a:picLocks noChangeAspect="1"/>
          </p:cNvPicPr>
          <p:nvPr/>
        </p:nvPicPr>
        <p:blipFill>
          <a:blip r:embed="rId4"/>
          <a:srcRect/>
          <a:stretch>
            <a:fillRect/>
          </a:stretch>
        </p:blipFill>
        <p:spPr>
          <a:xfrm flipH="1">
            <a:off x="15938961" y="8731663"/>
            <a:ext cx="3240285" cy="1555337"/>
          </a:xfrm>
          <a:prstGeom prst="rect">
            <a:avLst/>
          </a:prstGeom>
        </p:spPr>
      </p:pic>
      <p:sp>
        <p:nvSpPr>
          <p:cNvPr id="15" name="Freeform 15"/>
          <p:cNvSpPr/>
          <p:nvPr/>
        </p:nvSpPr>
        <p:spPr>
          <a:xfrm>
            <a:off x="2824553" y="9038887"/>
            <a:ext cx="438826" cy="438826"/>
          </a:xfrm>
          <a:custGeom>
            <a:avLst/>
            <a:gdLst/>
            <a:ahLst/>
            <a:cxnLst/>
            <a:rect l="l" t="t" r="r" b="b"/>
            <a:pathLst>
              <a:path w="438826" h="438826">
                <a:moveTo>
                  <a:pt x="0" y="0"/>
                </a:moveTo>
                <a:lnTo>
                  <a:pt x="438825" y="0"/>
                </a:lnTo>
                <a:lnTo>
                  <a:pt x="438825" y="438826"/>
                </a:lnTo>
                <a:lnTo>
                  <a:pt x="0" y="4388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85AB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693951" y="1269021"/>
            <a:ext cx="15331298" cy="8374722"/>
          </a:xfrm>
          <a:custGeom>
            <a:avLst/>
            <a:gdLst/>
            <a:ahLst/>
            <a:cxnLst/>
            <a:rect l="l" t="t" r="r" b="b"/>
            <a:pathLst>
              <a:path w="15331298" h="8374722">
                <a:moveTo>
                  <a:pt x="0" y="0"/>
                </a:moveTo>
                <a:lnTo>
                  <a:pt x="15331298" y="0"/>
                </a:lnTo>
                <a:lnTo>
                  <a:pt x="15331298" y="8374721"/>
                </a:lnTo>
                <a:lnTo>
                  <a:pt x="0" y="8374721"/>
                </a:lnTo>
                <a:lnTo>
                  <a:pt x="0" y="0"/>
                </a:lnTo>
                <a:close/>
              </a:path>
            </a:pathLst>
          </a:custGeom>
          <a:blipFill>
            <a:blip r:embed="rId2"/>
            <a:stretch>
              <a:fillRect/>
            </a:stretch>
          </a:blipFill>
        </p:spPr>
      </p:sp>
      <p:sp>
        <p:nvSpPr>
          <p:cNvPr id="3" name="TextBox 3"/>
          <p:cNvSpPr txBox="1"/>
          <p:nvPr/>
        </p:nvSpPr>
        <p:spPr>
          <a:xfrm>
            <a:off x="2857651" y="-133350"/>
            <a:ext cx="12763349" cy="1259829"/>
          </a:xfrm>
          <a:prstGeom prst="rect">
            <a:avLst/>
          </a:prstGeom>
        </p:spPr>
        <p:txBody>
          <a:bodyPr wrap="square" lIns="0" tIns="0" rIns="0" bIns="0" rtlCol="0" anchor="t">
            <a:spAutoFit/>
          </a:bodyPr>
          <a:lstStyle/>
          <a:p>
            <a:pPr algn="ctr">
              <a:lnSpc>
                <a:spcPts val="10360"/>
              </a:lnSpc>
            </a:pPr>
            <a:r>
              <a:rPr lang="en-US" sz="7400" b="1" dirty="0">
                <a:solidFill>
                  <a:srgbClr val="3428BA"/>
                </a:solidFill>
                <a:latin typeface="Canva Sans Bold"/>
                <a:ea typeface="Canva Sans Bold"/>
                <a:cs typeface="Canva Sans Bold"/>
                <a:sym typeface="Canva Sans Bold"/>
              </a:rPr>
              <a:t>Why Learning IFA Coding?</a:t>
            </a:r>
          </a:p>
        </p:txBody>
      </p:sp>
      <p:sp>
        <p:nvSpPr>
          <p:cNvPr id="4" name="TextBox 4"/>
          <p:cNvSpPr txBox="1"/>
          <p:nvPr/>
        </p:nvSpPr>
        <p:spPr>
          <a:xfrm>
            <a:off x="1693951" y="9963785"/>
            <a:ext cx="3631853" cy="323215"/>
          </a:xfrm>
          <a:prstGeom prst="rect">
            <a:avLst/>
          </a:prstGeom>
        </p:spPr>
        <p:txBody>
          <a:bodyPr lIns="0" tIns="0" rIns="0" bIns="0" rtlCol="0" anchor="t">
            <a:spAutoFit/>
          </a:bodyPr>
          <a:lstStyle/>
          <a:p>
            <a:pPr algn="ctr">
              <a:lnSpc>
                <a:spcPts val="2659"/>
              </a:lnSpc>
              <a:spcBef>
                <a:spcPct val="0"/>
              </a:spcBef>
            </a:pPr>
            <a:r>
              <a:rPr lang="en-US" sz="1899">
                <a:solidFill>
                  <a:srgbClr val="3428BA"/>
                </a:solidFill>
                <a:latin typeface="Canva Sans"/>
                <a:ea typeface="Canva Sans"/>
                <a:cs typeface="Canva Sans"/>
                <a:sym typeface="Canva Sans"/>
              </a:rPr>
              <a:t>See Bloom (1994); Clark (1999).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85AB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0834017" y="1913509"/>
            <a:ext cx="17871339" cy="17871339"/>
          </a:xfrm>
          <a:custGeom>
            <a:avLst/>
            <a:gdLst/>
            <a:ahLst/>
            <a:cxnLst/>
            <a:rect l="l" t="t" r="r" b="b"/>
            <a:pathLst>
              <a:path w="17871339" h="17871339">
                <a:moveTo>
                  <a:pt x="0" y="0"/>
                </a:moveTo>
                <a:lnTo>
                  <a:pt x="17871339" y="0"/>
                </a:lnTo>
                <a:lnTo>
                  <a:pt x="17871339" y="17871339"/>
                </a:lnTo>
                <a:lnTo>
                  <a:pt x="0" y="17871339"/>
                </a:lnTo>
                <a:lnTo>
                  <a:pt x="0" y="0"/>
                </a:lnTo>
                <a:close/>
              </a:path>
            </a:pathLst>
          </a:custGeom>
          <a:blipFill>
            <a:blip r:embed="rId2">
              <a:alphaModFix amt="32999"/>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0" y="5076825"/>
            <a:ext cx="8959273" cy="1962678"/>
            <a:chOff x="0" y="0"/>
            <a:chExt cx="2580798" cy="467810"/>
          </a:xfrm>
        </p:grpSpPr>
        <p:sp>
          <p:nvSpPr>
            <p:cNvPr id="4" name="Freeform 4"/>
            <p:cNvSpPr/>
            <p:nvPr/>
          </p:nvSpPr>
          <p:spPr>
            <a:xfrm>
              <a:off x="0" y="0"/>
              <a:ext cx="2580798" cy="467810"/>
            </a:xfrm>
            <a:custGeom>
              <a:avLst/>
              <a:gdLst/>
              <a:ahLst/>
              <a:cxnLst/>
              <a:rect l="l" t="t" r="r" b="b"/>
              <a:pathLst>
                <a:path w="2580798" h="467810">
                  <a:moveTo>
                    <a:pt x="0" y="0"/>
                  </a:moveTo>
                  <a:lnTo>
                    <a:pt x="2580798" y="0"/>
                  </a:lnTo>
                  <a:lnTo>
                    <a:pt x="2580798" y="467810"/>
                  </a:lnTo>
                  <a:lnTo>
                    <a:pt x="0" y="467810"/>
                  </a:lnTo>
                  <a:close/>
                </a:path>
              </a:pathLst>
            </a:custGeom>
            <a:gradFill rotWithShape="1">
              <a:gsLst>
                <a:gs pos="0">
                  <a:srgbClr val="3428BA">
                    <a:alpha val="100000"/>
                  </a:srgbClr>
                </a:gs>
                <a:gs pos="100000">
                  <a:srgbClr val="5FA2DB">
                    <a:alpha val="100000"/>
                  </a:srgbClr>
                </a:gs>
              </a:gsLst>
              <a:lin ang="0"/>
            </a:gradFill>
          </p:spPr>
        </p:sp>
        <p:sp>
          <p:nvSpPr>
            <p:cNvPr id="5" name="TextBox 5"/>
            <p:cNvSpPr txBox="1"/>
            <p:nvPr/>
          </p:nvSpPr>
          <p:spPr>
            <a:xfrm>
              <a:off x="0" y="-38100"/>
              <a:ext cx="2580798" cy="50591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0" y="3582499"/>
            <a:ext cx="9804037" cy="1714861"/>
          </a:xfrm>
          <a:prstGeom prst="rect">
            <a:avLst/>
          </a:prstGeom>
        </p:spPr>
        <p:txBody>
          <a:bodyPr lIns="0" tIns="0" rIns="0" bIns="0" rtlCol="0" anchor="t">
            <a:spAutoFit/>
          </a:bodyPr>
          <a:lstStyle/>
          <a:p>
            <a:pPr algn="l">
              <a:lnSpc>
                <a:spcPts val="12880"/>
              </a:lnSpc>
            </a:pPr>
            <a:r>
              <a:rPr lang="en-US" sz="12752">
                <a:solidFill>
                  <a:srgbClr val="3428BA"/>
                </a:solidFill>
                <a:latin typeface="Anton"/>
                <a:ea typeface="Anton"/>
                <a:cs typeface="Anton"/>
                <a:sym typeface="Anton"/>
              </a:rPr>
              <a:t>INTRODUCTION</a:t>
            </a:r>
          </a:p>
        </p:txBody>
      </p:sp>
      <p:sp>
        <p:nvSpPr>
          <p:cNvPr id="7" name="AutoShape 7"/>
          <p:cNvSpPr/>
          <p:nvPr/>
        </p:nvSpPr>
        <p:spPr>
          <a:xfrm flipV="1">
            <a:off x="3017931" y="7703019"/>
            <a:ext cx="2134301" cy="0"/>
          </a:xfrm>
          <a:prstGeom prst="line">
            <a:avLst/>
          </a:prstGeom>
          <a:ln w="142875" cap="flat">
            <a:gradFill>
              <a:gsLst>
                <a:gs pos="0">
                  <a:srgbClr val="795AC6">
                    <a:alpha val="4500"/>
                  </a:srgbClr>
                </a:gs>
                <a:gs pos="100000">
                  <a:srgbClr val="5540FF">
                    <a:alpha val="100000"/>
                  </a:srgbClr>
                </a:gs>
              </a:gsLst>
              <a:lin ang="0"/>
            </a:gradFill>
            <a:prstDash val="solid"/>
            <a:headEnd type="none" w="sm" len="sm"/>
            <a:tailEnd type="none" w="sm" len="sm"/>
          </a:ln>
        </p:spPr>
      </p:sp>
      <p:sp>
        <p:nvSpPr>
          <p:cNvPr id="8" name="TextBox 8"/>
          <p:cNvSpPr txBox="1"/>
          <p:nvPr/>
        </p:nvSpPr>
        <p:spPr>
          <a:xfrm>
            <a:off x="237213" y="5305425"/>
            <a:ext cx="8906787" cy="1714861"/>
          </a:xfrm>
          <a:prstGeom prst="rect">
            <a:avLst/>
          </a:prstGeom>
        </p:spPr>
        <p:txBody>
          <a:bodyPr lIns="0" tIns="0" rIns="0" bIns="0" rtlCol="0" anchor="t">
            <a:spAutoFit/>
          </a:bodyPr>
          <a:lstStyle/>
          <a:p>
            <a:pPr algn="l">
              <a:lnSpc>
                <a:spcPts val="12880"/>
              </a:lnSpc>
            </a:pPr>
            <a:r>
              <a:rPr lang="en-US" sz="12752" dirty="0">
                <a:solidFill>
                  <a:srgbClr val="FFFFFF"/>
                </a:solidFill>
                <a:latin typeface="Anton"/>
                <a:ea typeface="Anton"/>
                <a:cs typeface="Anton"/>
                <a:sym typeface="Anton"/>
              </a:rPr>
              <a:t>TO THE ODU IFA</a:t>
            </a:r>
          </a:p>
        </p:txBody>
      </p:sp>
      <p:grpSp>
        <p:nvGrpSpPr>
          <p:cNvPr id="9" name="Group 9"/>
          <p:cNvGrpSpPr/>
          <p:nvPr/>
        </p:nvGrpSpPr>
        <p:grpSpPr>
          <a:xfrm>
            <a:off x="15020109" y="2605709"/>
            <a:ext cx="5077990" cy="507799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795AC6">
                    <a:alpha val="4500"/>
                  </a:srgbClr>
                </a:gs>
                <a:gs pos="100000">
                  <a:srgbClr val="5540FF">
                    <a:alpha val="100000"/>
                  </a:srgbClr>
                </a:gs>
              </a:gsLst>
              <a:lin ang="0"/>
            </a:gra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9144000" y="1627249"/>
            <a:ext cx="9144000" cy="8393051"/>
          </a:xfrm>
          <a:prstGeom prst="rect">
            <a:avLst/>
          </a:prstGeom>
        </p:spPr>
        <p:txBody>
          <a:bodyPr lIns="0" tIns="0" rIns="0" bIns="0" rtlCol="0" anchor="t">
            <a:spAutoFit/>
          </a:bodyPr>
          <a:lstStyle/>
          <a:p>
            <a:pPr marL="472806" lvl="1" indent="-236403" algn="just">
              <a:lnSpc>
                <a:spcPts val="3065"/>
              </a:lnSpc>
              <a:buFont typeface="Arial"/>
              <a:buChar char="•"/>
            </a:pPr>
            <a:r>
              <a:rPr lang="en-US" sz="2189">
                <a:solidFill>
                  <a:srgbClr val="000000"/>
                </a:solidFill>
                <a:latin typeface="Poppins"/>
                <a:ea typeface="Poppins"/>
                <a:cs typeface="Poppins"/>
                <a:sym typeface="Poppins"/>
              </a:rPr>
              <a:t>Ifa is the Voice of Olodumare, the Supreme God in Yoruba culture (Isese), Nigeria (Abimbola, 1968; Falola &amp; Olupona, 1991; Adeyemi et al., 2023).</a:t>
            </a:r>
          </a:p>
          <a:p>
            <a:pPr marL="472806" lvl="1" indent="-236403" algn="just">
              <a:lnSpc>
                <a:spcPts val="3065"/>
              </a:lnSpc>
              <a:buFont typeface="Arial"/>
              <a:buChar char="•"/>
            </a:pPr>
            <a:r>
              <a:rPr lang="en-US" sz="2189">
                <a:solidFill>
                  <a:srgbClr val="000000"/>
                </a:solidFill>
                <a:latin typeface="Poppins"/>
                <a:ea typeface="Poppins"/>
                <a:cs typeface="Poppins"/>
                <a:sym typeface="Poppins"/>
              </a:rPr>
              <a:t>Also called Ifa, the Odu Ifa means the Ifa Code in English.</a:t>
            </a:r>
          </a:p>
          <a:p>
            <a:pPr marL="472806" lvl="1" indent="-236403" algn="just">
              <a:lnSpc>
                <a:spcPts val="3065"/>
              </a:lnSpc>
              <a:buFont typeface="Arial"/>
              <a:buChar char="•"/>
            </a:pPr>
            <a:r>
              <a:rPr lang="en-US" sz="2189">
                <a:solidFill>
                  <a:srgbClr val="000000"/>
                </a:solidFill>
                <a:latin typeface="Poppins"/>
                <a:ea typeface="Poppins"/>
                <a:cs typeface="Poppins"/>
                <a:sym typeface="Poppins"/>
              </a:rPr>
              <a:t>There are 256 Ifa Codes (Apola Odu) in total: 16 Major Codes (Oju Odu) and 240 minor codes (Amulu odu) (Abimbola, 1968).</a:t>
            </a:r>
          </a:p>
          <a:p>
            <a:pPr marL="472806" lvl="1" indent="-236403" algn="just">
              <a:lnSpc>
                <a:spcPts val="3065"/>
              </a:lnSpc>
              <a:buFont typeface="Arial"/>
              <a:buChar char="•"/>
            </a:pPr>
            <a:r>
              <a:rPr lang="en-US" sz="2189">
                <a:solidFill>
                  <a:srgbClr val="000000"/>
                </a:solidFill>
                <a:latin typeface="Poppins"/>
                <a:ea typeface="Poppins"/>
                <a:cs typeface="Poppins"/>
                <a:sym typeface="Poppins"/>
              </a:rPr>
              <a:t>Ifa is the Oracle: The Odu Ifa is an ancient communication technology far ahead of modern technologies.</a:t>
            </a:r>
          </a:p>
          <a:p>
            <a:pPr marL="472806" lvl="1" indent="-236403" algn="just">
              <a:lnSpc>
                <a:spcPts val="3065"/>
              </a:lnSpc>
              <a:buFont typeface="Arial"/>
              <a:buChar char="•"/>
            </a:pPr>
            <a:r>
              <a:rPr lang="en-US" sz="2189">
                <a:solidFill>
                  <a:srgbClr val="000000"/>
                </a:solidFill>
                <a:latin typeface="Poppins"/>
                <a:ea typeface="Poppins"/>
                <a:cs typeface="Poppins"/>
                <a:sym typeface="Poppins"/>
              </a:rPr>
              <a:t>The Odu Ifa System: Also called the Ifa Coding System, the Odu Ifa System is defined as the Ifa Code together with Ifa objects, such as the divination tray (opon Ifa), sacred palm nuts (ikin Ifa), cowries, kolanut, seashells, iroke Ifa (tapper), and other items used for consultation.</a:t>
            </a:r>
          </a:p>
          <a:p>
            <a:pPr marL="472806" lvl="1" indent="-236403" algn="just">
              <a:lnSpc>
                <a:spcPts val="3065"/>
              </a:lnSpc>
              <a:buFont typeface="Arial"/>
              <a:buChar char="•"/>
            </a:pPr>
            <a:r>
              <a:rPr lang="en-US" sz="2189">
                <a:solidFill>
                  <a:srgbClr val="000000"/>
                </a:solidFill>
                <a:latin typeface="Poppins"/>
                <a:ea typeface="Poppins"/>
                <a:cs typeface="Poppins"/>
                <a:sym typeface="Poppins"/>
              </a:rPr>
              <a:t>The Mathematics of the Odu Ifa is IFA Mathematics (TOE Mathematics).</a:t>
            </a:r>
          </a:p>
          <a:p>
            <a:pPr marL="472806" lvl="1" indent="-236403" algn="just">
              <a:lnSpc>
                <a:spcPts val="3065"/>
              </a:lnSpc>
              <a:buFont typeface="Arial"/>
              <a:buChar char="•"/>
            </a:pPr>
            <a:r>
              <a:rPr lang="en-US" sz="2189">
                <a:solidFill>
                  <a:srgbClr val="000000"/>
                </a:solidFill>
                <a:latin typeface="Poppins"/>
                <a:ea typeface="Poppins"/>
                <a:cs typeface="Poppins"/>
                <a:sym typeface="Poppins"/>
              </a:rPr>
              <a:t>Developed in CENProject, IFA Mathematics is the Base-Field or Omni-Field containing all other fields and disciplines of knowledge.</a:t>
            </a:r>
          </a:p>
          <a:p>
            <a:pPr marL="472806" lvl="1" indent="-236403" algn="just">
              <a:lnSpc>
                <a:spcPts val="3065"/>
              </a:lnSpc>
              <a:buFont typeface="Arial"/>
              <a:buChar char="•"/>
            </a:pPr>
            <a:r>
              <a:rPr lang="en-US" sz="2189">
                <a:solidFill>
                  <a:srgbClr val="000000"/>
                </a:solidFill>
                <a:latin typeface="Poppins"/>
                <a:ea typeface="Poppins"/>
                <a:cs typeface="Poppins"/>
                <a:sym typeface="Poppins"/>
              </a:rPr>
              <a:t>Ifa is based on the Orisha Philosophy (TOE Philosophy).</a:t>
            </a:r>
          </a:p>
          <a:p>
            <a:pPr marL="472806" lvl="1" indent="-236403" algn="just">
              <a:lnSpc>
                <a:spcPts val="3065"/>
              </a:lnSpc>
              <a:buFont typeface="Arial"/>
              <a:buChar char="•"/>
            </a:pPr>
            <a:r>
              <a:rPr lang="en-US" sz="2189">
                <a:solidFill>
                  <a:srgbClr val="000000"/>
                </a:solidFill>
                <a:latin typeface="Poppins"/>
                <a:ea typeface="Poppins"/>
                <a:cs typeface="Poppins"/>
                <a:sym typeface="Poppins"/>
              </a:rPr>
              <a:t>Ifa is the ancient Theory of Everything (TOE) built by Orunmila.</a:t>
            </a:r>
          </a:p>
          <a:p>
            <a:pPr marL="472806" lvl="1" indent="-236403" algn="just">
              <a:lnSpc>
                <a:spcPts val="3065"/>
              </a:lnSpc>
              <a:buFont typeface="Arial"/>
              <a:buChar char="•"/>
            </a:pPr>
            <a:r>
              <a:rPr lang="en-US" sz="2189" b="1">
                <a:solidFill>
                  <a:srgbClr val="000000"/>
                </a:solidFill>
                <a:latin typeface="Poppins Bold"/>
                <a:ea typeface="Poppins Bold"/>
                <a:cs typeface="Poppins Bold"/>
                <a:sym typeface="Poppins Bold"/>
              </a:rPr>
              <a:t>The Mathematics of Ifa</a:t>
            </a:r>
            <a:r>
              <a:rPr lang="en-US" sz="2189">
                <a:solidFill>
                  <a:srgbClr val="000000"/>
                </a:solidFill>
                <a:latin typeface="Poppins"/>
                <a:ea typeface="Poppins"/>
                <a:cs typeface="Poppins"/>
                <a:sym typeface="Poppins"/>
              </a:rPr>
              <a:t>: https://youtu.be/8VFXbMxyyS0</a:t>
            </a:r>
          </a:p>
        </p:txBody>
      </p:sp>
      <p:pic>
        <p:nvPicPr>
          <p:cNvPr id="13" name="Picture 13"/>
          <p:cNvPicPr>
            <a:picLocks noChangeAspect="1"/>
          </p:cNvPicPr>
          <p:nvPr/>
        </p:nvPicPr>
        <p:blipFill>
          <a:blip r:embed="rId4"/>
          <a:srcRect/>
          <a:stretch>
            <a:fillRect/>
          </a:stretch>
        </p:blipFill>
        <p:spPr>
          <a:xfrm flipH="1">
            <a:off x="0" y="7358360"/>
            <a:ext cx="3958208" cy="1899940"/>
          </a:xfrm>
          <a:prstGeom prst="rect">
            <a:avLst/>
          </a:prstGeom>
        </p:spPr>
      </p:pic>
      <p:pic>
        <p:nvPicPr>
          <p:cNvPr id="14" name="Picture 14"/>
          <p:cNvPicPr>
            <a:picLocks noChangeAspect="1"/>
          </p:cNvPicPr>
          <p:nvPr/>
        </p:nvPicPr>
        <p:blipFill>
          <a:blip r:embed="rId4"/>
          <a:srcRect/>
          <a:stretch>
            <a:fillRect/>
          </a:stretch>
        </p:blipFill>
        <p:spPr>
          <a:xfrm flipH="1">
            <a:off x="15020109" y="138587"/>
            <a:ext cx="3240285" cy="1555337"/>
          </a:xfrm>
          <a:prstGeom prst="rect">
            <a:avLst/>
          </a:prstGeom>
        </p:spPr>
      </p:pic>
      <p:sp>
        <p:nvSpPr>
          <p:cNvPr id="15" name="Freeform 15"/>
          <p:cNvSpPr/>
          <p:nvPr/>
        </p:nvSpPr>
        <p:spPr>
          <a:xfrm>
            <a:off x="2824553" y="9038887"/>
            <a:ext cx="438826" cy="438826"/>
          </a:xfrm>
          <a:custGeom>
            <a:avLst/>
            <a:gdLst/>
            <a:ahLst/>
            <a:cxnLst/>
            <a:rect l="l" t="t" r="r" b="b"/>
            <a:pathLst>
              <a:path w="438826" h="438826">
                <a:moveTo>
                  <a:pt x="0" y="0"/>
                </a:moveTo>
                <a:lnTo>
                  <a:pt x="438825" y="0"/>
                </a:lnTo>
                <a:lnTo>
                  <a:pt x="438825" y="438826"/>
                </a:lnTo>
                <a:lnTo>
                  <a:pt x="0" y="4388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85AB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213927" y="1797665"/>
            <a:ext cx="7599825" cy="6691670"/>
          </a:xfrm>
          <a:custGeom>
            <a:avLst/>
            <a:gdLst/>
            <a:ahLst/>
            <a:cxnLst/>
            <a:rect l="l" t="t" r="r" b="b"/>
            <a:pathLst>
              <a:path w="7599825" h="6691670">
                <a:moveTo>
                  <a:pt x="0" y="0"/>
                </a:moveTo>
                <a:lnTo>
                  <a:pt x="7599825" y="0"/>
                </a:lnTo>
                <a:lnTo>
                  <a:pt x="7599825" y="6691670"/>
                </a:lnTo>
                <a:lnTo>
                  <a:pt x="0" y="6691670"/>
                </a:lnTo>
                <a:lnTo>
                  <a:pt x="0" y="0"/>
                </a:lnTo>
                <a:close/>
              </a:path>
            </a:pathLst>
          </a:custGeom>
          <a:blipFill>
            <a:blip r:embed="rId2"/>
            <a:stretch>
              <a:fillRect/>
            </a:stretch>
          </a:blipFill>
        </p:spPr>
      </p:sp>
      <p:sp>
        <p:nvSpPr>
          <p:cNvPr id="3" name="Freeform 3"/>
          <p:cNvSpPr/>
          <p:nvPr/>
        </p:nvSpPr>
        <p:spPr>
          <a:xfrm>
            <a:off x="9514803" y="2881784"/>
            <a:ext cx="8167308" cy="4523432"/>
          </a:xfrm>
          <a:custGeom>
            <a:avLst/>
            <a:gdLst/>
            <a:ahLst/>
            <a:cxnLst/>
            <a:rect l="l" t="t" r="r" b="b"/>
            <a:pathLst>
              <a:path w="8167308" h="4523432">
                <a:moveTo>
                  <a:pt x="0" y="0"/>
                </a:moveTo>
                <a:lnTo>
                  <a:pt x="8167308" y="0"/>
                </a:lnTo>
                <a:lnTo>
                  <a:pt x="8167308" y="4523432"/>
                </a:lnTo>
                <a:lnTo>
                  <a:pt x="0" y="4523432"/>
                </a:lnTo>
                <a:lnTo>
                  <a:pt x="0" y="0"/>
                </a:lnTo>
                <a:close/>
              </a:path>
            </a:pathLst>
          </a:custGeom>
          <a:blipFill>
            <a:blip r:embed="rId3"/>
            <a:stretch>
              <a:fillRect/>
            </a:stretch>
          </a:blipFill>
        </p:spPr>
      </p:sp>
      <p:sp>
        <p:nvSpPr>
          <p:cNvPr id="4" name="TextBox 4"/>
          <p:cNvSpPr txBox="1"/>
          <p:nvPr/>
        </p:nvSpPr>
        <p:spPr>
          <a:xfrm>
            <a:off x="1295661" y="0"/>
            <a:ext cx="15696677" cy="1566544"/>
          </a:xfrm>
          <a:prstGeom prst="rect">
            <a:avLst/>
          </a:prstGeom>
        </p:spPr>
        <p:txBody>
          <a:bodyPr wrap="square" lIns="0" tIns="0" rIns="0" bIns="0" rtlCol="0" anchor="t">
            <a:spAutoFit/>
          </a:bodyPr>
          <a:lstStyle/>
          <a:p>
            <a:pPr algn="ctr">
              <a:lnSpc>
                <a:spcPts val="12880"/>
              </a:lnSpc>
            </a:pPr>
            <a:r>
              <a:rPr lang="en-US" sz="9200" b="1" dirty="0">
                <a:solidFill>
                  <a:srgbClr val="3428BA"/>
                </a:solidFill>
                <a:latin typeface="Canva Sans Bold"/>
                <a:ea typeface="Canva Sans Bold"/>
                <a:cs typeface="Canva Sans Bold"/>
                <a:sym typeface="Canva Sans Bold"/>
              </a:rPr>
              <a:t>The Odu Ifa: The Ifa Codes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85AB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9144000" y="2858071"/>
            <a:ext cx="8685686" cy="4810534"/>
          </a:xfrm>
          <a:custGeom>
            <a:avLst/>
            <a:gdLst/>
            <a:ahLst/>
            <a:cxnLst/>
            <a:rect l="l" t="t" r="r" b="b"/>
            <a:pathLst>
              <a:path w="8685686" h="4810534">
                <a:moveTo>
                  <a:pt x="0" y="0"/>
                </a:moveTo>
                <a:lnTo>
                  <a:pt x="8685686" y="0"/>
                </a:lnTo>
                <a:lnTo>
                  <a:pt x="8685686" y="4810534"/>
                </a:lnTo>
                <a:lnTo>
                  <a:pt x="0" y="4810534"/>
                </a:lnTo>
                <a:lnTo>
                  <a:pt x="0" y="0"/>
                </a:lnTo>
                <a:close/>
              </a:path>
            </a:pathLst>
          </a:custGeom>
          <a:blipFill>
            <a:blip r:embed="rId2"/>
            <a:stretch>
              <a:fillRect/>
            </a:stretch>
          </a:blipFill>
        </p:spPr>
      </p:sp>
      <p:sp>
        <p:nvSpPr>
          <p:cNvPr id="3" name="Freeform 3"/>
          <p:cNvSpPr/>
          <p:nvPr/>
        </p:nvSpPr>
        <p:spPr>
          <a:xfrm>
            <a:off x="1531361" y="2858071"/>
            <a:ext cx="6422311" cy="4810534"/>
          </a:xfrm>
          <a:custGeom>
            <a:avLst/>
            <a:gdLst/>
            <a:ahLst/>
            <a:cxnLst/>
            <a:rect l="l" t="t" r="r" b="b"/>
            <a:pathLst>
              <a:path w="6422311" h="4810534">
                <a:moveTo>
                  <a:pt x="0" y="0"/>
                </a:moveTo>
                <a:lnTo>
                  <a:pt x="6422311" y="0"/>
                </a:lnTo>
                <a:lnTo>
                  <a:pt x="6422311" y="4810534"/>
                </a:lnTo>
                <a:lnTo>
                  <a:pt x="0" y="4810534"/>
                </a:lnTo>
                <a:lnTo>
                  <a:pt x="0" y="0"/>
                </a:lnTo>
                <a:close/>
              </a:path>
            </a:pathLst>
          </a:custGeom>
          <a:blipFill>
            <a:blip r:embed="rId3"/>
            <a:stretch>
              <a:fillRect/>
            </a:stretch>
          </a:blipFill>
        </p:spPr>
      </p:sp>
      <p:sp>
        <p:nvSpPr>
          <p:cNvPr id="4" name="TextBox 4"/>
          <p:cNvSpPr txBox="1"/>
          <p:nvPr/>
        </p:nvSpPr>
        <p:spPr>
          <a:xfrm>
            <a:off x="1371861" y="27214"/>
            <a:ext cx="15544277" cy="1566544"/>
          </a:xfrm>
          <a:prstGeom prst="rect">
            <a:avLst/>
          </a:prstGeom>
        </p:spPr>
        <p:txBody>
          <a:bodyPr wrap="square" lIns="0" tIns="0" rIns="0" bIns="0" rtlCol="0" anchor="t">
            <a:spAutoFit/>
          </a:bodyPr>
          <a:lstStyle/>
          <a:p>
            <a:pPr algn="ctr">
              <a:lnSpc>
                <a:spcPts val="12880"/>
              </a:lnSpc>
            </a:pPr>
            <a:r>
              <a:rPr lang="en-US" sz="9200" b="1" dirty="0">
                <a:solidFill>
                  <a:srgbClr val="3428BA"/>
                </a:solidFill>
                <a:latin typeface="Canva Sans Bold"/>
                <a:ea typeface="Canva Sans Bold"/>
                <a:cs typeface="Canva Sans Bold"/>
                <a:sym typeface="Canva Sans Bold"/>
              </a:rPr>
              <a:t>The Odu Ifa: The Ifa Codes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85AB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0742546" y="322630"/>
            <a:ext cx="17871339" cy="17871339"/>
          </a:xfrm>
          <a:custGeom>
            <a:avLst/>
            <a:gdLst/>
            <a:ahLst/>
            <a:cxnLst/>
            <a:rect l="l" t="t" r="r" b="b"/>
            <a:pathLst>
              <a:path w="17871339" h="17871339">
                <a:moveTo>
                  <a:pt x="0" y="0"/>
                </a:moveTo>
                <a:lnTo>
                  <a:pt x="17871339" y="0"/>
                </a:lnTo>
                <a:lnTo>
                  <a:pt x="17871339" y="17871340"/>
                </a:lnTo>
                <a:lnTo>
                  <a:pt x="0" y="17871340"/>
                </a:lnTo>
                <a:lnTo>
                  <a:pt x="0" y="0"/>
                </a:lnTo>
                <a:close/>
              </a:path>
            </a:pathLst>
          </a:custGeom>
          <a:blipFill>
            <a:blip r:embed="rId2">
              <a:alphaModFix amt="32999"/>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0" y="5109701"/>
            <a:ext cx="20267571" cy="4148599"/>
            <a:chOff x="0" y="-38100"/>
            <a:chExt cx="5302669" cy="988830"/>
          </a:xfrm>
        </p:grpSpPr>
        <p:sp>
          <p:nvSpPr>
            <p:cNvPr id="4" name="Freeform 4"/>
            <p:cNvSpPr/>
            <p:nvPr/>
          </p:nvSpPr>
          <p:spPr>
            <a:xfrm>
              <a:off x="0" y="0"/>
              <a:ext cx="4784748" cy="950730"/>
            </a:xfrm>
            <a:custGeom>
              <a:avLst/>
              <a:gdLst/>
              <a:ahLst/>
              <a:cxnLst/>
              <a:rect l="l" t="t" r="r" b="b"/>
              <a:pathLst>
                <a:path w="5302669" h="950730">
                  <a:moveTo>
                    <a:pt x="0" y="0"/>
                  </a:moveTo>
                  <a:lnTo>
                    <a:pt x="5302669" y="0"/>
                  </a:lnTo>
                  <a:lnTo>
                    <a:pt x="5302669" y="950730"/>
                  </a:lnTo>
                  <a:lnTo>
                    <a:pt x="0" y="950730"/>
                  </a:lnTo>
                  <a:close/>
                </a:path>
              </a:pathLst>
            </a:custGeom>
            <a:gradFill rotWithShape="1">
              <a:gsLst>
                <a:gs pos="0">
                  <a:srgbClr val="3428BA">
                    <a:alpha val="100000"/>
                  </a:srgbClr>
                </a:gs>
                <a:gs pos="100000">
                  <a:srgbClr val="5FA2DB">
                    <a:alpha val="100000"/>
                  </a:srgbClr>
                </a:gs>
              </a:gsLst>
              <a:lin ang="0"/>
            </a:gradFill>
          </p:spPr>
        </p:sp>
        <p:sp>
          <p:nvSpPr>
            <p:cNvPr id="5" name="TextBox 5"/>
            <p:cNvSpPr txBox="1"/>
            <p:nvPr/>
          </p:nvSpPr>
          <p:spPr>
            <a:xfrm>
              <a:off x="0" y="-38100"/>
              <a:ext cx="5302669" cy="98883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733017" y="2427284"/>
            <a:ext cx="5077990" cy="507799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795AC6">
                    <a:alpha val="4500"/>
                  </a:srgbClr>
                </a:gs>
                <a:gs pos="100000">
                  <a:srgbClr val="5540FF">
                    <a:alpha val="100000"/>
                  </a:srgbClr>
                </a:gs>
              </a:gsLst>
              <a:lin ang="0"/>
            </a:gra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6138572" y="1605667"/>
            <a:ext cx="2147544" cy="21475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795AC6">
                    <a:alpha val="4500"/>
                  </a:srgbClr>
                </a:gs>
                <a:gs pos="100000">
                  <a:srgbClr val="5540FF">
                    <a:alpha val="100000"/>
                  </a:srgbClr>
                </a:gs>
              </a:gsLst>
              <a:lin ang="0"/>
            </a:gra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6974222" y="6837175"/>
            <a:ext cx="452954" cy="452954"/>
          </a:xfrm>
          <a:custGeom>
            <a:avLst/>
            <a:gdLst/>
            <a:ahLst/>
            <a:cxnLst/>
            <a:rect l="l" t="t" r="r" b="b"/>
            <a:pathLst>
              <a:path w="452954" h="452954">
                <a:moveTo>
                  <a:pt x="0" y="0"/>
                </a:moveTo>
                <a:lnTo>
                  <a:pt x="452954" y="0"/>
                </a:lnTo>
                <a:lnTo>
                  <a:pt x="452954" y="452954"/>
                </a:lnTo>
                <a:lnTo>
                  <a:pt x="0" y="4529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6974222" y="5726748"/>
            <a:ext cx="452954" cy="452954"/>
          </a:xfrm>
          <a:custGeom>
            <a:avLst/>
            <a:gdLst/>
            <a:ahLst/>
            <a:cxnLst/>
            <a:rect l="l" t="t" r="r" b="b"/>
            <a:pathLst>
              <a:path w="452954" h="452954">
                <a:moveTo>
                  <a:pt x="0" y="0"/>
                </a:moveTo>
                <a:lnTo>
                  <a:pt x="452954" y="0"/>
                </a:lnTo>
                <a:lnTo>
                  <a:pt x="452954" y="452954"/>
                </a:lnTo>
                <a:lnTo>
                  <a:pt x="0" y="4529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TextBox 14"/>
          <p:cNvSpPr txBox="1"/>
          <p:nvPr/>
        </p:nvSpPr>
        <p:spPr>
          <a:xfrm>
            <a:off x="4539458" y="1775928"/>
            <a:ext cx="13746658" cy="1169362"/>
          </a:xfrm>
          <a:prstGeom prst="rect">
            <a:avLst/>
          </a:prstGeom>
        </p:spPr>
        <p:txBody>
          <a:bodyPr wrap="square" lIns="0" tIns="0" rIns="0" bIns="0" rtlCol="0" anchor="t">
            <a:spAutoFit/>
          </a:bodyPr>
          <a:lstStyle/>
          <a:p>
            <a:pPr algn="l">
              <a:lnSpc>
                <a:spcPts val="9571"/>
              </a:lnSpc>
              <a:spcBef>
                <a:spcPct val="0"/>
              </a:spcBef>
            </a:pPr>
            <a:r>
              <a:rPr lang="en-US" sz="6837">
                <a:solidFill>
                  <a:srgbClr val="3428BA"/>
                </a:solidFill>
                <a:latin typeface="Anton"/>
                <a:ea typeface="Anton"/>
                <a:cs typeface="Anton"/>
                <a:sym typeface="Anton"/>
              </a:rPr>
              <a:t>MANY THANKS TO OUR SPONSPORS</a:t>
            </a:r>
          </a:p>
        </p:txBody>
      </p:sp>
      <p:sp>
        <p:nvSpPr>
          <p:cNvPr id="15" name="Freeform 15"/>
          <p:cNvSpPr/>
          <p:nvPr/>
        </p:nvSpPr>
        <p:spPr>
          <a:xfrm>
            <a:off x="6974222" y="7947601"/>
            <a:ext cx="452954" cy="452954"/>
          </a:xfrm>
          <a:custGeom>
            <a:avLst/>
            <a:gdLst/>
            <a:ahLst/>
            <a:cxnLst/>
            <a:rect l="l" t="t" r="r" b="b"/>
            <a:pathLst>
              <a:path w="452954" h="452954">
                <a:moveTo>
                  <a:pt x="0" y="0"/>
                </a:moveTo>
                <a:lnTo>
                  <a:pt x="452954" y="0"/>
                </a:lnTo>
                <a:lnTo>
                  <a:pt x="452954" y="452954"/>
                </a:lnTo>
                <a:lnTo>
                  <a:pt x="0" y="45295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6" name="TextBox 16"/>
          <p:cNvSpPr txBox="1"/>
          <p:nvPr/>
        </p:nvSpPr>
        <p:spPr>
          <a:xfrm>
            <a:off x="7722182" y="5731508"/>
            <a:ext cx="4352536" cy="425116"/>
          </a:xfrm>
          <a:prstGeom prst="rect">
            <a:avLst/>
          </a:prstGeom>
        </p:spPr>
        <p:txBody>
          <a:bodyPr lIns="0" tIns="0" rIns="0" bIns="0" rtlCol="0" anchor="t">
            <a:spAutoFit/>
          </a:bodyPr>
          <a:lstStyle/>
          <a:p>
            <a:pPr algn="l">
              <a:lnSpc>
                <a:spcPts val="3343"/>
              </a:lnSpc>
              <a:spcBef>
                <a:spcPct val="0"/>
              </a:spcBef>
            </a:pPr>
            <a:r>
              <a:rPr lang="en-US" sz="2388">
                <a:solidFill>
                  <a:srgbClr val="FFFFFF"/>
                </a:solidFill>
                <a:latin typeface="Poppins"/>
                <a:ea typeface="Poppins"/>
                <a:cs typeface="Poppins"/>
                <a:sym typeface="Poppins"/>
              </a:rPr>
              <a:t>+234-708-2862-897</a:t>
            </a:r>
          </a:p>
        </p:txBody>
      </p:sp>
      <p:sp>
        <p:nvSpPr>
          <p:cNvPr id="17" name="TextBox 17"/>
          <p:cNvSpPr txBox="1"/>
          <p:nvPr/>
        </p:nvSpPr>
        <p:spPr>
          <a:xfrm>
            <a:off x="7791276" y="6802824"/>
            <a:ext cx="4283442" cy="425116"/>
          </a:xfrm>
          <a:prstGeom prst="rect">
            <a:avLst/>
          </a:prstGeom>
        </p:spPr>
        <p:txBody>
          <a:bodyPr lIns="0" tIns="0" rIns="0" bIns="0" rtlCol="0" anchor="t">
            <a:spAutoFit/>
          </a:bodyPr>
          <a:lstStyle/>
          <a:p>
            <a:pPr algn="l">
              <a:lnSpc>
                <a:spcPts val="3343"/>
              </a:lnSpc>
              <a:spcBef>
                <a:spcPct val="0"/>
              </a:spcBef>
            </a:pPr>
            <a:r>
              <a:rPr lang="en-US" sz="2388">
                <a:solidFill>
                  <a:srgbClr val="FFFFFF"/>
                </a:solidFill>
                <a:latin typeface="Poppins"/>
                <a:ea typeface="Poppins"/>
                <a:cs typeface="Poppins"/>
                <a:sym typeface="Poppins"/>
              </a:rPr>
              <a:t>www.cenproject.org</a:t>
            </a:r>
          </a:p>
        </p:txBody>
      </p:sp>
      <p:sp>
        <p:nvSpPr>
          <p:cNvPr id="18" name="TextBox 18"/>
          <p:cNvSpPr txBox="1"/>
          <p:nvPr/>
        </p:nvSpPr>
        <p:spPr>
          <a:xfrm>
            <a:off x="6932538" y="3696061"/>
            <a:ext cx="9082683" cy="521334"/>
          </a:xfrm>
          <a:prstGeom prst="rect">
            <a:avLst/>
          </a:prstGeom>
        </p:spPr>
        <p:txBody>
          <a:bodyPr lIns="0" tIns="0" rIns="0" bIns="0" rtlCol="0" anchor="t">
            <a:spAutoFit/>
          </a:bodyPr>
          <a:lstStyle/>
          <a:p>
            <a:pPr algn="ctr">
              <a:lnSpc>
                <a:spcPts val="4340"/>
              </a:lnSpc>
            </a:pPr>
            <a:r>
              <a:rPr lang="en-US" sz="3100" b="1" u="sng">
                <a:solidFill>
                  <a:srgbClr val="3428BA"/>
                </a:solidFill>
                <a:latin typeface="Canva Sans Bold"/>
                <a:ea typeface="Canva Sans Bold"/>
                <a:cs typeface="Canva Sans Bold"/>
                <a:sym typeface="Canva Sans Bold"/>
                <a:hlinkClick r:id="rId10" tooltip="https://cenproject.org/support-cenproject-as-a-patreon/"/>
              </a:rPr>
              <a:t>Please donate to sponsor/support our research</a:t>
            </a:r>
          </a:p>
        </p:txBody>
      </p:sp>
      <p:sp>
        <p:nvSpPr>
          <p:cNvPr id="19" name="TextBox 19"/>
          <p:cNvSpPr txBox="1"/>
          <p:nvPr/>
        </p:nvSpPr>
        <p:spPr>
          <a:xfrm>
            <a:off x="7791276" y="7975439"/>
            <a:ext cx="4283442" cy="425116"/>
          </a:xfrm>
          <a:prstGeom prst="rect">
            <a:avLst/>
          </a:prstGeom>
        </p:spPr>
        <p:txBody>
          <a:bodyPr lIns="0" tIns="0" rIns="0" bIns="0" rtlCol="0" anchor="t">
            <a:spAutoFit/>
          </a:bodyPr>
          <a:lstStyle/>
          <a:p>
            <a:pPr algn="l">
              <a:lnSpc>
                <a:spcPts val="3343"/>
              </a:lnSpc>
              <a:spcBef>
                <a:spcPct val="0"/>
              </a:spcBef>
            </a:pPr>
            <a:r>
              <a:rPr lang="en-US" sz="2388">
                <a:solidFill>
                  <a:srgbClr val="FFFFFF"/>
                </a:solidFill>
                <a:latin typeface="Poppins"/>
                <a:ea typeface="Poppins"/>
                <a:cs typeface="Poppins"/>
                <a:sym typeface="Poppins"/>
              </a:rPr>
              <a:t>cenproject.org@gmail.com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983</Words>
  <Application>Microsoft Office PowerPoint</Application>
  <PresentationFormat>Custom</PresentationFormat>
  <Paragraphs>57</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Anton</vt:lpstr>
      <vt:lpstr>Arial</vt:lpstr>
      <vt:lpstr>Poppins Bold</vt:lpstr>
      <vt:lpstr>Canva Sans</vt:lpstr>
      <vt:lpstr>Poppins</vt:lpstr>
      <vt:lpstr>Canva Sans Bold</vt:lpstr>
      <vt:lpstr>Calibri</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Purple Modern Animated Computer Science Presentation</dc:title>
  <cp:lastModifiedBy>PC</cp:lastModifiedBy>
  <cp:revision>3</cp:revision>
  <dcterms:created xsi:type="dcterms:W3CDTF">2006-08-16T00:00:00Z</dcterms:created>
  <dcterms:modified xsi:type="dcterms:W3CDTF">2025-04-03T10:16:20Z</dcterms:modified>
  <dc:identifier>DAGjd9cSC44</dc:identifier>
</cp:coreProperties>
</file>