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16.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2" r:id="rId4"/>
  </p:sldMasterIdLst>
  <p:notesMasterIdLst>
    <p:notesMasterId r:id="rId30"/>
  </p:notesMasterIdLst>
  <p:sldIdLst>
    <p:sldId id="256" r:id="rId5"/>
    <p:sldId id="284" r:id="rId6"/>
    <p:sldId id="341" r:id="rId7"/>
    <p:sldId id="358" r:id="rId8"/>
    <p:sldId id="361" r:id="rId9"/>
    <p:sldId id="360" r:id="rId10"/>
    <p:sldId id="343" r:id="rId11"/>
    <p:sldId id="300" r:id="rId12"/>
    <p:sldId id="367" r:id="rId13"/>
    <p:sldId id="350" r:id="rId14"/>
    <p:sldId id="349" r:id="rId15"/>
    <p:sldId id="352" r:id="rId16"/>
    <p:sldId id="354" r:id="rId17"/>
    <p:sldId id="355" r:id="rId18"/>
    <p:sldId id="356" r:id="rId19"/>
    <p:sldId id="365" r:id="rId20"/>
    <p:sldId id="357" r:id="rId21"/>
    <p:sldId id="362" r:id="rId22"/>
    <p:sldId id="363" r:id="rId23"/>
    <p:sldId id="364" r:id="rId24"/>
    <p:sldId id="366" r:id="rId25"/>
    <p:sldId id="353" r:id="rId26"/>
    <p:sldId id="347" r:id="rId27"/>
    <p:sldId id="348"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226" autoAdjust="0"/>
  </p:normalViewPr>
  <p:slideViewPr>
    <p:cSldViewPr snapToGrid="0">
      <p:cViewPr varScale="1">
        <p:scale>
          <a:sx n="65" d="100"/>
          <a:sy n="65" d="100"/>
        </p:scale>
        <p:origin x="936"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488C29-9E04-4B26-9F0D-4A69CE9FE1A5}" type="datetimeFigureOut">
              <a:rPr lang="en-US" smtClean="0"/>
              <a:t>2/10/2025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E0407-935A-438B-AF66-28803EDE65A9}" type="slidenum">
              <a:rPr lang="en-US" smtClean="0"/>
              <a:t>‹#›</a:t>
            </a:fld>
            <a:endParaRPr lang="en-US" dirty="0"/>
          </a:p>
        </p:txBody>
      </p:sp>
    </p:spTree>
    <p:extLst>
      <p:ext uri="{BB962C8B-B14F-4D97-AF65-F5344CB8AC3E}">
        <p14:creationId xmlns:p14="http://schemas.microsoft.com/office/powerpoint/2010/main" val="190795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45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62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628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39A751-E8AC-E758-05C7-7D66DAE40A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3A39A-1827-C157-C66F-70A1648095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B64B9-E004-B348-20B6-BD67BE80A29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B33862A2-89DC-022E-2BE0-CF68D0CB2AA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390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FA758-824F-EA22-7C53-4040AF248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631F3C-564C-A778-C430-1738E72783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CC566D-57E4-A5EA-CD96-814C5F2F50A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048A059B-1EE4-4659-C3A8-6E583AD5C20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945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05F9B-4742-6B79-76FB-BBD96BD6E7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151292-7A40-BB20-2409-F8533AF3FB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3B711-FA2D-0DDB-E34D-1CE1CF94C47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AE5F2792-087D-0E41-A4AA-4FFE84F1F3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967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F7FA4-A5E0-63FC-5315-606A90AE0F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61ACD6-F98F-EDAF-4425-39C8EC5892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44349-1A31-3BB2-936A-932539A6170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2CCC4068-5FC8-A058-E30E-58B1DF43BE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116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FE152-6BF7-B0B7-61B5-A03F5F905F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59738C-85FA-F904-F01A-5BEB40D5FE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9BF314-83DE-BE82-CD36-9E58817EDE8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EE515E7A-BFCD-D47A-6BCC-9A246E589B7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39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118E17-E86B-4918-AC6E-373CA9D866B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953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F47124D-D927-400B-B59C-CEDBD507BE0C}"/>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6200000">
            <a:off x="43976" y="-43974"/>
            <a:ext cx="1447800" cy="1535750"/>
          </a:xfrm>
          <a:prstGeom prst="rect">
            <a:avLst/>
          </a:prstGeom>
        </p:spPr>
      </p:pic>
      <p:sp>
        <p:nvSpPr>
          <p:cNvPr id="10" name="Title 1">
            <a:extLst>
              <a:ext uri="{FF2B5EF4-FFF2-40B4-BE49-F238E27FC236}">
                <a16:creationId xmlns:a16="http://schemas.microsoft.com/office/drawing/2014/main" id="{D6ADF6CE-9ECB-46C3-934F-B81BC2BE0449}"/>
              </a:ext>
            </a:extLst>
          </p:cNvPr>
          <p:cNvSpPr>
            <a:spLocks noGrp="1"/>
          </p:cNvSpPr>
          <p:nvPr>
            <p:ph type="ctrTitle"/>
          </p:nvPr>
        </p:nvSpPr>
        <p:spPr>
          <a:xfrm>
            <a:off x="1293876" y="304801"/>
            <a:ext cx="9601200" cy="1534297"/>
          </a:xfrm>
        </p:spPr>
        <p:txBody>
          <a:bodyPr anchor="b">
            <a:normAutofit/>
          </a:bodyPr>
          <a:lstStyle>
            <a:lvl1pPr algn="ctr">
              <a:defRPr>
                <a:solidFill>
                  <a:schemeClr val="tx2"/>
                </a:solidFill>
              </a:defRPr>
            </a:lvl1pPr>
          </a:lstStyle>
          <a:p>
            <a:pPr>
              <a:lnSpc>
                <a:spcPct val="100000"/>
              </a:lnSpc>
            </a:pPr>
            <a:r>
              <a:rPr lang="en-US" sz="4400" spc="120">
                <a:solidFill>
                  <a:schemeClr val="tx2"/>
                </a:solidFill>
                <a:cs typeface="Posterama" panose="020B0504020200020000" pitchFamily="34" charset="0"/>
              </a:rPr>
              <a:t>Click to edit Master title style</a:t>
            </a:r>
            <a:endParaRPr lang="en-US" sz="4400" spc="120" dirty="0">
              <a:solidFill>
                <a:schemeClr val="tx2"/>
              </a:solidFill>
              <a:cs typeface="Posterama" panose="020B0504020200020000" pitchFamily="34" charset="0"/>
            </a:endParaRPr>
          </a:p>
        </p:txBody>
      </p:sp>
      <p:sp>
        <p:nvSpPr>
          <p:cNvPr id="19" name="Picture Placeholder 18">
            <a:extLst>
              <a:ext uri="{FF2B5EF4-FFF2-40B4-BE49-F238E27FC236}">
                <a16:creationId xmlns:a16="http://schemas.microsoft.com/office/drawing/2014/main" id="{62DF7C0A-1B3B-401D-A625-E7F87B1DFE07}"/>
              </a:ext>
            </a:extLst>
          </p:cNvPr>
          <p:cNvSpPr>
            <a:spLocks noGrp="1"/>
          </p:cNvSpPr>
          <p:nvPr>
            <p:ph type="pic" sz="quarter" idx="13" hasCustomPrompt="1"/>
          </p:nvPr>
        </p:nvSpPr>
        <p:spPr>
          <a:xfrm>
            <a:off x="619840" y="3013206"/>
            <a:ext cx="11084189" cy="3854030"/>
          </a:xfrm>
          <a:custGeom>
            <a:avLst/>
            <a:gdLst>
              <a:gd name="connsiteX0" fmla="*/ 5542094 w 11084189"/>
              <a:gd name="connsiteY0" fmla="*/ 0 h 3854030"/>
              <a:gd name="connsiteX1" fmla="*/ 11061525 w 11084189"/>
              <a:gd name="connsiteY1" fmla="*/ 3748287 h 3854030"/>
              <a:gd name="connsiteX2" fmla="*/ 11084189 w 11084189"/>
              <a:gd name="connsiteY2" fmla="*/ 3854030 h 3854030"/>
              <a:gd name="connsiteX3" fmla="*/ 0 w 11084189"/>
              <a:gd name="connsiteY3" fmla="*/ 3854030 h 3854030"/>
              <a:gd name="connsiteX4" fmla="*/ 22663 w 11084189"/>
              <a:gd name="connsiteY4" fmla="*/ 3748287 h 3854030"/>
              <a:gd name="connsiteX5" fmla="*/ 5542094 w 11084189"/>
              <a:gd name="connsiteY5" fmla="*/ 0 h 385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84189" h="3854030">
                <a:moveTo>
                  <a:pt x="5542094" y="0"/>
                </a:moveTo>
                <a:cubicBezTo>
                  <a:pt x="8264668" y="0"/>
                  <a:pt x="10536186" y="1609144"/>
                  <a:pt x="11061525" y="3748287"/>
                </a:cubicBezTo>
                <a:lnTo>
                  <a:pt x="11084189" y="3854030"/>
                </a:lnTo>
                <a:lnTo>
                  <a:pt x="0" y="3854030"/>
                </a:lnTo>
                <a:lnTo>
                  <a:pt x="22663" y="3748287"/>
                </a:lnTo>
                <a:cubicBezTo>
                  <a:pt x="548002" y="1609144"/>
                  <a:pt x="2819520" y="0"/>
                  <a:pt x="5542094" y="0"/>
                </a:cubicBezTo>
                <a:close/>
              </a:path>
            </a:pathLst>
          </a:custGeom>
        </p:spPr>
        <p:txBody>
          <a:bodyPr wrap="square" anchor="ctr">
            <a:noAutofit/>
          </a:bodyPr>
          <a:lstStyle>
            <a:lvl1pPr marL="0" indent="0" algn="ctr">
              <a:buNone/>
              <a:defRPr>
                <a:solidFill>
                  <a:schemeClr val="tx2"/>
                </a:solidFill>
              </a:defRPr>
            </a:lvl1pPr>
          </a:lstStyle>
          <a:p>
            <a:r>
              <a:rPr lang="en-US" dirty="0"/>
              <a:t>Click to add photo</a:t>
            </a:r>
          </a:p>
        </p:txBody>
      </p:sp>
      <p:sp>
        <p:nvSpPr>
          <p:cNvPr id="11" name="Subtitle 2">
            <a:extLst>
              <a:ext uri="{FF2B5EF4-FFF2-40B4-BE49-F238E27FC236}">
                <a16:creationId xmlns:a16="http://schemas.microsoft.com/office/drawing/2014/main" id="{ADA6D2C5-E6A9-4A27-AE58-9CEDCFCB4C92}"/>
              </a:ext>
            </a:extLst>
          </p:cNvPr>
          <p:cNvSpPr>
            <a:spLocks noGrp="1"/>
          </p:cNvSpPr>
          <p:nvPr>
            <p:ph type="subTitle" idx="1"/>
          </p:nvPr>
        </p:nvSpPr>
        <p:spPr>
          <a:xfrm>
            <a:off x="1712976" y="1905001"/>
            <a:ext cx="8763001" cy="962442"/>
          </a:xfrm>
        </p:spPr>
        <p:txBody>
          <a:bodyPr anchor="t"/>
          <a:lstStyle>
            <a:lvl1pPr marL="0" indent="0" algn="ctr">
              <a:buNone/>
              <a:defRPr>
                <a:solidFill>
                  <a:schemeClr val="tx2"/>
                </a:solidFill>
              </a:defRPr>
            </a:lvl1pPr>
          </a:lstStyle>
          <a:p>
            <a:pPr>
              <a:lnSpc>
                <a:spcPct val="110000"/>
              </a:lnSpc>
            </a:pPr>
            <a:r>
              <a:rPr lang="en-US" sz="2200">
                <a:solidFill>
                  <a:schemeClr val="tx2"/>
                </a:solidFill>
                <a:cs typeface="Segoe UI Semilight" panose="020B0402040204020203" pitchFamily="34" charset="0"/>
              </a:rPr>
              <a:t>Click to edit Master subtitle style</a:t>
            </a:r>
            <a:endParaRPr lang="en-US" sz="2200" dirty="0">
              <a:solidFill>
                <a:schemeClr val="tx2"/>
              </a:solidFill>
              <a:cs typeface="Segoe UI Semilight" panose="020B0402040204020203" pitchFamily="34" charset="0"/>
            </a:endParaRPr>
          </a:p>
        </p:txBody>
      </p:sp>
      <p:pic>
        <p:nvPicPr>
          <p:cNvPr id="12" name="Picture 11">
            <a:extLst>
              <a:ext uri="{FF2B5EF4-FFF2-40B4-BE49-F238E27FC236}">
                <a16:creationId xmlns:a16="http://schemas.microsoft.com/office/drawing/2014/main" id="{7B147A7F-B058-475D-BA3A-E1807E37B5D5}"/>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820400" y="3144779"/>
            <a:ext cx="1371600" cy="2548349"/>
          </a:xfrm>
          <a:prstGeom prst="rect">
            <a:avLst/>
          </a:prstGeom>
        </p:spPr>
      </p:pic>
    </p:spTree>
    <p:extLst>
      <p:ext uri="{BB962C8B-B14F-4D97-AF65-F5344CB8AC3E}">
        <p14:creationId xmlns:p14="http://schemas.microsoft.com/office/powerpoint/2010/main" val="728819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3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5EDB5FC-CA7C-4369-A121-67C4C93AB4B9}"/>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79814F19-D3DA-42AB-AAD4-22D54FE3743B}"/>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14126634-B312-428E-8F30-17C18904047D}"/>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0800000">
            <a:off x="-1" y="2719661"/>
            <a:ext cx="830249" cy="2548349"/>
          </a:xfrm>
          <a:prstGeom prst="rect">
            <a:avLst/>
          </a:prstGeom>
        </p:spPr>
      </p:pic>
      <p:sp>
        <p:nvSpPr>
          <p:cNvPr id="12" name="Date Placeholder 5">
            <a:extLst>
              <a:ext uri="{FF2B5EF4-FFF2-40B4-BE49-F238E27FC236}">
                <a16:creationId xmlns:a16="http://schemas.microsoft.com/office/drawing/2014/main" id="{1AC832B9-3155-477F-89D0-A170836416F1}"/>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7801D982-FEE5-4484-AD95-86DEE2E5D214}"/>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5F932331-BB94-49D3-9E40-67111663B4F6}"/>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
        <p:nvSpPr>
          <p:cNvPr id="15" name="Text Placeholder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005653"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7" name="Text Placeholder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006265"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1" name="Text Placeholder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4529261"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2" name="Text Placeholder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4529873"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33" name="Text Placeholder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8053617" y="1719628"/>
            <a:ext cx="3300183"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34" name="Text Placeholder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8054229" y="2332649"/>
            <a:ext cx="3299434"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Tree>
    <p:extLst>
      <p:ext uri="{BB962C8B-B14F-4D97-AF65-F5344CB8AC3E}">
        <p14:creationId xmlns:p14="http://schemas.microsoft.com/office/powerpoint/2010/main" val="19207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Summary">
    <p:bg>
      <p:bgPr>
        <a:solidFill>
          <a:schemeClr val="bg2">
            <a:alpha val="70000"/>
          </a:schemeClr>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DDA21C8-9B4F-48CA-BBF3-273AA89D85D8}"/>
              </a:ext>
            </a:extLst>
          </p:cNvPr>
          <p:cNvSpPr>
            <a:spLocks noGrp="1"/>
          </p:cNvSpPr>
          <p:nvPr>
            <p:ph type="title"/>
          </p:nvPr>
        </p:nvSpPr>
        <p:spPr>
          <a:xfrm>
            <a:off x="7696200" y="461339"/>
            <a:ext cx="3949840" cy="2251716"/>
          </a:xfrm>
        </p:spPr>
        <p:txBody>
          <a:bodyPr>
            <a:normAutofit/>
          </a:bodyPr>
          <a:lstStyle>
            <a:lvl1pPr>
              <a:defRPr>
                <a:solidFill>
                  <a:schemeClr val="tx2"/>
                </a:solidFill>
              </a:defRPr>
            </a:lvl1pPr>
          </a:lstStyle>
          <a:p>
            <a:pPr>
              <a:lnSpc>
                <a:spcPct val="100000"/>
              </a:lnSpc>
            </a:pPr>
            <a:r>
              <a:rPr lang="en-US" sz="3600" spc="120">
                <a:solidFill>
                  <a:schemeClr val="tx2"/>
                </a:solidFill>
                <a:cs typeface="Posterama" panose="020B0504020200020000" pitchFamily="34" charset="0"/>
              </a:rPr>
              <a:t>Click to edit Master title style</a:t>
            </a:r>
            <a:endParaRPr lang="en-US" sz="3600" spc="120" dirty="0">
              <a:solidFill>
                <a:schemeClr val="tx2"/>
              </a:solidFill>
              <a:cs typeface="Posterama" panose="020B0504020200020000" pitchFamily="34" charset="0"/>
            </a:endParaRPr>
          </a:p>
        </p:txBody>
      </p:sp>
      <p:sp>
        <p:nvSpPr>
          <p:cNvPr id="11" name="Rectangle 10">
            <a:extLst>
              <a:ext uri="{FF2B5EF4-FFF2-40B4-BE49-F238E27FC236}">
                <a16:creationId xmlns:a16="http://schemas.microsoft.com/office/drawing/2014/main" id="{6FC60A49-3E5E-45D9-82CF-80174402BDE3}"/>
              </a:ext>
              <a:ext uri="{C183D7F6-B498-43B3-948B-1728B52AA6E4}">
                <adec:decorative xmlns:adec="http://schemas.microsoft.com/office/drawing/2017/decorative" val="1"/>
              </a:ext>
            </a:extLst>
          </p:cNvPr>
          <p:cNvSpPr/>
          <p:nvPr userDrawn="1"/>
        </p:nvSpPr>
        <p:spPr>
          <a:xfrm>
            <a:off x="-7942" y="0"/>
            <a:ext cx="719262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493E687B-7CD1-42D6-B28F-7CF3EB7148AC}"/>
              </a:ext>
              <a:ext uri="{C183D7F6-B498-43B3-948B-1728B52AA6E4}">
                <adec:decorative xmlns:adec="http://schemas.microsoft.com/office/drawing/2017/decorative" val="1"/>
              </a:ext>
            </a:extLst>
          </p:cNvPr>
          <p:cNvSpPr/>
          <p:nvPr userDrawn="1"/>
        </p:nvSpPr>
        <p:spPr>
          <a:xfrm rot="10800000">
            <a:off x="-7942" y="0"/>
            <a:ext cx="7192630"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2" name="Picture Placeholder 19">
            <a:extLst>
              <a:ext uri="{FF2B5EF4-FFF2-40B4-BE49-F238E27FC236}">
                <a16:creationId xmlns:a16="http://schemas.microsoft.com/office/drawing/2014/main" id="{B458BE2E-5260-4DB2-86A2-2C93610844D0}"/>
              </a:ext>
            </a:extLst>
          </p:cNvPr>
          <p:cNvSpPr>
            <a:spLocks noGrp="1"/>
          </p:cNvSpPr>
          <p:nvPr>
            <p:ph type="pic" sz="quarter" idx="13" hasCustomPrompt="1"/>
          </p:nvPr>
        </p:nvSpPr>
        <p:spPr>
          <a:xfrm>
            <a:off x="838200" y="461339"/>
            <a:ext cx="5508288" cy="2831136"/>
          </a:xfrm>
        </p:spPr>
        <p:txBody>
          <a:bodyPr/>
          <a:lstStyle>
            <a:lvl1pPr marL="0" indent="0" algn="ctr">
              <a:buNone/>
              <a:defRPr/>
            </a:lvl1pPr>
          </a:lstStyle>
          <a:p>
            <a:r>
              <a:rPr lang="en-US" dirty="0"/>
              <a:t>Click to add photo</a:t>
            </a:r>
          </a:p>
        </p:txBody>
      </p:sp>
      <p:sp>
        <p:nvSpPr>
          <p:cNvPr id="23" name="Picture Placeholder 19">
            <a:extLst>
              <a:ext uri="{FF2B5EF4-FFF2-40B4-BE49-F238E27FC236}">
                <a16:creationId xmlns:a16="http://schemas.microsoft.com/office/drawing/2014/main" id="{73295B3D-C1CE-453D-B606-79917F4EFDDE}"/>
              </a:ext>
            </a:extLst>
          </p:cNvPr>
          <p:cNvSpPr>
            <a:spLocks noGrp="1"/>
          </p:cNvSpPr>
          <p:nvPr>
            <p:ph type="pic" sz="quarter" idx="14" hasCustomPrompt="1"/>
          </p:nvPr>
        </p:nvSpPr>
        <p:spPr>
          <a:xfrm>
            <a:off x="830826" y="3429000"/>
            <a:ext cx="5508288" cy="2831136"/>
          </a:xfrm>
        </p:spPr>
        <p:txBody>
          <a:bodyPr/>
          <a:lstStyle>
            <a:lvl1pPr marL="0" indent="0" algn="ctr">
              <a:buNone/>
              <a:defRPr/>
            </a:lvl1pPr>
          </a:lstStyle>
          <a:p>
            <a:r>
              <a:rPr lang="en-US" dirty="0"/>
              <a:t>Click to add photo</a:t>
            </a:r>
          </a:p>
        </p:txBody>
      </p:sp>
      <p:sp>
        <p:nvSpPr>
          <p:cNvPr id="15" name="Date Placeholder 6">
            <a:extLst>
              <a:ext uri="{FF2B5EF4-FFF2-40B4-BE49-F238E27FC236}">
                <a16:creationId xmlns:a16="http://schemas.microsoft.com/office/drawing/2014/main" id="{42C36F80-96FA-43AC-ACFF-C626ED2F6F0C}"/>
              </a:ext>
            </a:extLst>
          </p:cNvPr>
          <p:cNvSpPr>
            <a:spLocks noGrp="1"/>
          </p:cNvSpPr>
          <p:nvPr>
            <p:ph type="dt" sz="half" idx="10"/>
          </p:nvPr>
        </p:nvSpPr>
        <p:spPr>
          <a:xfrm>
            <a:off x="838200" y="6327648"/>
            <a:ext cx="2743200" cy="365125"/>
          </a:xfrm>
        </p:spPr>
        <p:txBody>
          <a:bodyPr/>
          <a:lstStyle>
            <a:lvl1pPr>
              <a:defRPr>
                <a:solidFill>
                  <a:schemeClr val="bg1">
                    <a:alpha val="60000"/>
                  </a:schemeClr>
                </a:solidFill>
              </a:defRPr>
            </a:lvl1pPr>
          </a:lstStyle>
          <a:p>
            <a:r>
              <a:rPr lang="en-US" dirty="0"/>
              <a:t>20XX</a:t>
            </a:r>
          </a:p>
        </p:txBody>
      </p:sp>
      <p:sp>
        <p:nvSpPr>
          <p:cNvPr id="27" name="Text Placeholder 25">
            <a:extLst>
              <a:ext uri="{FF2B5EF4-FFF2-40B4-BE49-F238E27FC236}">
                <a16:creationId xmlns:a16="http://schemas.microsoft.com/office/drawing/2014/main" id="{3A3DA98F-3AD9-4503-8525-7A30DD715BDF}"/>
              </a:ext>
            </a:extLst>
          </p:cNvPr>
          <p:cNvSpPr>
            <a:spLocks noGrp="1"/>
          </p:cNvSpPr>
          <p:nvPr>
            <p:ph type="body" sz="quarter" idx="15" hasCustomPrompt="1"/>
          </p:nvPr>
        </p:nvSpPr>
        <p:spPr>
          <a:xfrm>
            <a:off x="7690290" y="2867741"/>
            <a:ext cx="3949586" cy="3294680"/>
          </a:xfrm>
        </p:spPr>
        <p:txBody>
          <a:bodyPr>
            <a:normAutofit/>
          </a:bodyPr>
          <a:lstStyle>
            <a:lvl1pPr marL="0" indent="0">
              <a:buNone/>
              <a:defRPr sz="1800">
                <a:solidFill>
                  <a:schemeClr val="tx2"/>
                </a:solidFill>
              </a:defRPr>
            </a:lvl1pPr>
          </a:lstStyle>
          <a:p>
            <a:pPr lvl="0"/>
            <a:r>
              <a:rPr lang="en-US" dirty="0"/>
              <a:t>Click to add text</a:t>
            </a:r>
          </a:p>
        </p:txBody>
      </p:sp>
      <p:sp>
        <p:nvSpPr>
          <p:cNvPr id="16" name="Footer Placeholder 7">
            <a:extLst>
              <a:ext uri="{FF2B5EF4-FFF2-40B4-BE49-F238E27FC236}">
                <a16:creationId xmlns:a16="http://schemas.microsoft.com/office/drawing/2014/main" id="{29F436A2-3398-4A5A-AF46-81BC526412C9}"/>
              </a:ext>
            </a:extLst>
          </p:cNvPr>
          <p:cNvSpPr>
            <a:spLocks noGrp="1"/>
          </p:cNvSpPr>
          <p:nvPr>
            <p:ph type="ftr" sz="quarter" idx="11"/>
          </p:nvPr>
        </p:nvSpPr>
        <p:spPr>
          <a:xfrm>
            <a:off x="7696200" y="6327648"/>
            <a:ext cx="3045406" cy="365125"/>
          </a:xfrm>
        </p:spPr>
        <p:txBody>
          <a:bodyPr/>
          <a:lstStyle>
            <a:lvl1pPr algn="l">
              <a:defRPr>
                <a:solidFill>
                  <a:schemeClr val="tx1">
                    <a:alpha val="60000"/>
                  </a:schemeClr>
                </a:solidFill>
              </a:defRPr>
            </a:lvl1pPr>
          </a:lstStyle>
          <a:p>
            <a:r>
              <a:rPr lang="en-US" dirty="0"/>
              <a:t>Presentation title</a:t>
            </a:r>
          </a:p>
        </p:txBody>
      </p:sp>
      <p:sp>
        <p:nvSpPr>
          <p:cNvPr id="17" name="Slide Number Placeholder 8">
            <a:extLst>
              <a:ext uri="{FF2B5EF4-FFF2-40B4-BE49-F238E27FC236}">
                <a16:creationId xmlns:a16="http://schemas.microsoft.com/office/drawing/2014/main" id="{78BD5B31-7A42-46D8-A5A3-CD0DC4B99F63}"/>
              </a:ext>
            </a:extLst>
          </p:cNvPr>
          <p:cNvSpPr>
            <a:spLocks noGrp="1"/>
          </p:cNvSpPr>
          <p:nvPr>
            <p:ph type="sldNum" sz="quarter" idx="12"/>
          </p:nvPr>
        </p:nvSpPr>
        <p:spPr>
          <a:xfrm>
            <a:off x="10820400" y="6327648"/>
            <a:ext cx="533400" cy="365125"/>
          </a:xfrm>
        </p:spPr>
        <p:txBody>
          <a:bodyPr/>
          <a:lstStyle>
            <a:lvl1pPr>
              <a:defRPr>
                <a:solidFill>
                  <a:schemeClr val="tx1">
                    <a:alpha val="60000"/>
                  </a:schemeClr>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89954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losing">
    <p:bg>
      <p:bgPr>
        <a:solidFill>
          <a:schemeClr val="tx2">
            <a:lumMod val="90000"/>
            <a:lumOff val="10000"/>
          </a:schemeClr>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0FB9ADE-90DA-4820-BE03-6440FAF8B83E}"/>
              </a:ext>
              <a:ext uri="{C183D7F6-B498-43B3-948B-1728B52AA6E4}">
                <adec:decorative xmlns:adec="http://schemas.microsoft.com/office/drawing/2017/decorative" val="1"/>
              </a:ext>
            </a:extLst>
          </p:cNvPr>
          <p:cNvSpPr/>
          <p:nvPr userDrawn="1"/>
        </p:nvSpPr>
        <p:spPr>
          <a:xfrm rot="10800000">
            <a:off x="0" y="1"/>
            <a:ext cx="12191999"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0" name="Rectangle 9">
            <a:extLst>
              <a:ext uri="{FF2B5EF4-FFF2-40B4-BE49-F238E27FC236}">
                <a16:creationId xmlns:a16="http://schemas.microsoft.com/office/drawing/2014/main" id="{9FF4039C-77F7-44AD-AEB2-A6079C9DA3C9}"/>
              </a:ext>
              <a:ext uri="{C183D7F6-B498-43B3-948B-1728B52AA6E4}">
                <adec:decorative xmlns:adec="http://schemas.microsoft.com/office/drawing/2017/decorative" val="1"/>
              </a:ext>
            </a:extLst>
          </p:cNvPr>
          <p:cNvSpPr/>
          <p:nvPr userDrawn="1"/>
        </p:nvSpPr>
        <p:spPr>
          <a:xfrm>
            <a:off x="713457" y="739600"/>
            <a:ext cx="10768226" cy="539095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1" name="Title 1">
            <a:extLst>
              <a:ext uri="{FF2B5EF4-FFF2-40B4-BE49-F238E27FC236}">
                <a16:creationId xmlns:a16="http://schemas.microsoft.com/office/drawing/2014/main" id="{36E930C2-F546-4C94-BF53-6C7C8A57E0B3}"/>
              </a:ext>
            </a:extLst>
          </p:cNvPr>
          <p:cNvSpPr>
            <a:spLocks noGrp="1"/>
          </p:cNvSpPr>
          <p:nvPr>
            <p:ph type="ctrTitle"/>
          </p:nvPr>
        </p:nvSpPr>
        <p:spPr>
          <a:xfrm>
            <a:off x="990600" y="1066800"/>
            <a:ext cx="4749276" cy="2592425"/>
          </a:xfrm>
        </p:spPr>
        <p:txBody>
          <a:bodyPr anchor="b">
            <a:normAutofit/>
          </a:bodyPr>
          <a:lstStyle>
            <a:lvl1pPr>
              <a:defRPr>
                <a:solidFill>
                  <a:schemeClr val="tx2"/>
                </a:solidFill>
              </a:defRPr>
            </a:lvl1pPr>
          </a:lstStyle>
          <a:p>
            <a:pPr algn="l">
              <a:lnSpc>
                <a:spcPct val="100000"/>
              </a:lnSpc>
            </a:pPr>
            <a:r>
              <a:rPr lang="en-US" sz="4400" spc="120">
                <a:solidFill>
                  <a:schemeClr val="tx2"/>
                </a:solidFill>
                <a:cs typeface="Posterama" panose="020B0504020200020000" pitchFamily="34" charset="0"/>
              </a:rPr>
              <a:t>Click to edit Master title style</a:t>
            </a:r>
            <a:endParaRPr lang="en-US" sz="4400" spc="120" dirty="0">
              <a:solidFill>
                <a:schemeClr val="tx2"/>
              </a:solidFill>
              <a:cs typeface="Posterama" panose="020B0504020200020000" pitchFamily="34" charset="0"/>
            </a:endParaRPr>
          </a:p>
        </p:txBody>
      </p:sp>
      <p:sp>
        <p:nvSpPr>
          <p:cNvPr id="12" name="Subtitle 2">
            <a:extLst>
              <a:ext uri="{FF2B5EF4-FFF2-40B4-BE49-F238E27FC236}">
                <a16:creationId xmlns:a16="http://schemas.microsoft.com/office/drawing/2014/main" id="{43F81DC1-1A78-495F-B862-27847D0EE012}"/>
              </a:ext>
            </a:extLst>
          </p:cNvPr>
          <p:cNvSpPr>
            <a:spLocks noGrp="1"/>
          </p:cNvSpPr>
          <p:nvPr>
            <p:ph type="subTitle" idx="1"/>
          </p:nvPr>
        </p:nvSpPr>
        <p:spPr>
          <a:xfrm>
            <a:off x="990599" y="3856314"/>
            <a:ext cx="4749275" cy="1858686"/>
          </a:xfrm>
        </p:spPr>
        <p:txBody>
          <a:bodyPr anchor="t"/>
          <a:lstStyle>
            <a:lvl1pPr marL="0" indent="0">
              <a:buNone/>
              <a:defRPr>
                <a:solidFill>
                  <a:schemeClr val="tx2"/>
                </a:solidFill>
              </a:defRPr>
            </a:lvl1pPr>
          </a:lstStyle>
          <a:p>
            <a:pPr algn="l">
              <a:lnSpc>
                <a:spcPct val="110000"/>
              </a:lnSpc>
            </a:pPr>
            <a:r>
              <a:rPr lang="en-US" sz="2200">
                <a:solidFill>
                  <a:schemeClr val="tx2"/>
                </a:solidFill>
                <a:cs typeface="Segoe UI Semilight" panose="020B0402040204020203" pitchFamily="34" charset="0"/>
              </a:rPr>
              <a:t>Click to edit Master subtitle style</a:t>
            </a:r>
            <a:endParaRPr lang="en-US" sz="2200" dirty="0">
              <a:solidFill>
                <a:schemeClr val="tx2"/>
              </a:solidFill>
              <a:cs typeface="Segoe UI Semilight" panose="020B0402040204020203" pitchFamily="34" charset="0"/>
            </a:endParaRPr>
          </a:p>
        </p:txBody>
      </p:sp>
      <p:sp>
        <p:nvSpPr>
          <p:cNvPr id="25" name="Picture Placeholder 20">
            <a:extLst>
              <a:ext uri="{FF2B5EF4-FFF2-40B4-BE49-F238E27FC236}">
                <a16:creationId xmlns:a16="http://schemas.microsoft.com/office/drawing/2014/main" id="{F44B6D46-2238-46D9-8D7F-730BDD0C144C}"/>
              </a:ext>
            </a:extLst>
          </p:cNvPr>
          <p:cNvSpPr>
            <a:spLocks noGrp="1"/>
          </p:cNvSpPr>
          <p:nvPr>
            <p:ph type="pic" sz="quarter" idx="13" hasCustomPrompt="1"/>
          </p:nvPr>
        </p:nvSpPr>
        <p:spPr>
          <a:xfrm>
            <a:off x="6077447" y="1066800"/>
            <a:ext cx="2405746" cy="2262033"/>
          </a:xfrm>
        </p:spPr>
        <p:txBody>
          <a:bodyPr/>
          <a:lstStyle>
            <a:lvl1pPr marL="0" indent="0" algn="ctr">
              <a:buNone/>
              <a:defRPr>
                <a:solidFill>
                  <a:schemeClr val="tx2"/>
                </a:solidFill>
              </a:defRPr>
            </a:lvl1pPr>
          </a:lstStyle>
          <a:p>
            <a:r>
              <a:rPr lang="en-US" dirty="0"/>
              <a:t>Click to add photo</a:t>
            </a:r>
          </a:p>
        </p:txBody>
      </p:sp>
      <p:sp>
        <p:nvSpPr>
          <p:cNvPr id="26" name="Picture Placeholder 20">
            <a:extLst>
              <a:ext uri="{FF2B5EF4-FFF2-40B4-BE49-F238E27FC236}">
                <a16:creationId xmlns:a16="http://schemas.microsoft.com/office/drawing/2014/main" id="{B600C62E-9610-468D-B50C-B5D55DB2D06E}"/>
              </a:ext>
            </a:extLst>
          </p:cNvPr>
          <p:cNvSpPr>
            <a:spLocks noGrp="1"/>
          </p:cNvSpPr>
          <p:nvPr>
            <p:ph type="pic" sz="quarter" idx="14" hasCustomPrompt="1"/>
          </p:nvPr>
        </p:nvSpPr>
        <p:spPr>
          <a:xfrm>
            <a:off x="8592404" y="1066800"/>
            <a:ext cx="2405746" cy="2262033"/>
          </a:xfrm>
        </p:spPr>
        <p:txBody>
          <a:bodyPr/>
          <a:lstStyle>
            <a:lvl1pPr marL="0" indent="0" algn="ctr">
              <a:buNone/>
              <a:defRPr>
                <a:solidFill>
                  <a:schemeClr val="tx2"/>
                </a:solidFill>
              </a:defRPr>
            </a:lvl1pPr>
          </a:lstStyle>
          <a:p>
            <a:r>
              <a:rPr lang="en-US" dirty="0"/>
              <a:t>Click to add photo</a:t>
            </a:r>
          </a:p>
        </p:txBody>
      </p:sp>
      <p:sp>
        <p:nvSpPr>
          <p:cNvPr id="27" name="Picture Placeholder 20">
            <a:extLst>
              <a:ext uri="{FF2B5EF4-FFF2-40B4-BE49-F238E27FC236}">
                <a16:creationId xmlns:a16="http://schemas.microsoft.com/office/drawing/2014/main" id="{03A822E7-844A-4C6F-9941-ACCF803F61F6}"/>
              </a:ext>
            </a:extLst>
          </p:cNvPr>
          <p:cNvSpPr>
            <a:spLocks noGrp="1"/>
          </p:cNvSpPr>
          <p:nvPr>
            <p:ph type="pic" sz="quarter" idx="15" hasCustomPrompt="1"/>
          </p:nvPr>
        </p:nvSpPr>
        <p:spPr>
          <a:xfrm>
            <a:off x="6077447" y="3443645"/>
            <a:ext cx="2405746" cy="2262033"/>
          </a:xfrm>
        </p:spPr>
        <p:txBody>
          <a:bodyPr/>
          <a:lstStyle>
            <a:lvl1pPr marL="0" indent="0" algn="ctr">
              <a:buNone/>
              <a:defRPr>
                <a:solidFill>
                  <a:schemeClr val="tx2"/>
                </a:solidFill>
              </a:defRPr>
            </a:lvl1pPr>
          </a:lstStyle>
          <a:p>
            <a:r>
              <a:rPr lang="en-US" dirty="0"/>
              <a:t>Click to add photo</a:t>
            </a:r>
          </a:p>
        </p:txBody>
      </p:sp>
      <p:sp>
        <p:nvSpPr>
          <p:cNvPr id="28" name="Picture Placeholder 20">
            <a:extLst>
              <a:ext uri="{FF2B5EF4-FFF2-40B4-BE49-F238E27FC236}">
                <a16:creationId xmlns:a16="http://schemas.microsoft.com/office/drawing/2014/main" id="{07DE9330-8C8A-4B8E-A4C6-F84147872A34}"/>
              </a:ext>
            </a:extLst>
          </p:cNvPr>
          <p:cNvSpPr>
            <a:spLocks noGrp="1"/>
          </p:cNvSpPr>
          <p:nvPr>
            <p:ph type="pic" sz="quarter" idx="16" hasCustomPrompt="1"/>
          </p:nvPr>
        </p:nvSpPr>
        <p:spPr>
          <a:xfrm>
            <a:off x="8592405" y="3443645"/>
            <a:ext cx="2405746" cy="2262033"/>
          </a:xfrm>
        </p:spPr>
        <p:txBody>
          <a:bodyPr/>
          <a:lstStyle>
            <a:lvl1pPr marL="0" indent="0" algn="ctr">
              <a:buNone/>
              <a:defRPr>
                <a:solidFill>
                  <a:schemeClr val="tx2"/>
                </a:solidFill>
              </a:defRPr>
            </a:lvl1pPr>
          </a:lstStyle>
          <a:p>
            <a:r>
              <a:rPr lang="en-US" dirty="0"/>
              <a:t>Click to add photo</a:t>
            </a:r>
          </a:p>
        </p:txBody>
      </p:sp>
      <p:sp>
        <p:nvSpPr>
          <p:cNvPr id="17" name="Date Placeholder 9">
            <a:extLst>
              <a:ext uri="{FF2B5EF4-FFF2-40B4-BE49-F238E27FC236}">
                <a16:creationId xmlns:a16="http://schemas.microsoft.com/office/drawing/2014/main" id="{693CD890-5369-4257-9426-7FA8B9FD3B25}"/>
              </a:ext>
            </a:extLst>
          </p:cNvPr>
          <p:cNvSpPr>
            <a:spLocks noGrp="1"/>
          </p:cNvSpPr>
          <p:nvPr>
            <p:ph type="dt" sz="half" idx="10"/>
          </p:nvPr>
        </p:nvSpPr>
        <p:spPr>
          <a:xfrm>
            <a:off x="838200" y="6327648"/>
            <a:ext cx="2743200" cy="365125"/>
          </a:xfrm>
        </p:spPr>
        <p:txBody>
          <a:bodyPr/>
          <a:lstStyle>
            <a:lvl1pPr>
              <a:defRPr/>
            </a:lvl1pPr>
          </a:lstStyle>
          <a:p>
            <a:pPr>
              <a:defRPr/>
            </a:pPr>
            <a:r>
              <a:rPr lang="en-US" dirty="0">
                <a:solidFill>
                  <a:prstClr val="white">
                    <a:alpha val="60000"/>
                  </a:prstClr>
                </a:solidFill>
              </a:rPr>
              <a:t>20XX</a:t>
            </a:r>
          </a:p>
        </p:txBody>
      </p:sp>
      <p:sp>
        <p:nvSpPr>
          <p:cNvPr id="18" name="Footer Placeholder 10">
            <a:extLst>
              <a:ext uri="{FF2B5EF4-FFF2-40B4-BE49-F238E27FC236}">
                <a16:creationId xmlns:a16="http://schemas.microsoft.com/office/drawing/2014/main" id="{3A86BCFE-67DF-4B63-AC7B-74E66919CD28}"/>
              </a:ext>
            </a:extLst>
          </p:cNvPr>
          <p:cNvSpPr>
            <a:spLocks noGrp="1"/>
          </p:cNvSpPr>
          <p:nvPr>
            <p:ph type="ftr" sz="quarter" idx="11"/>
          </p:nvPr>
        </p:nvSpPr>
        <p:spPr>
          <a:xfrm>
            <a:off x="4038600" y="6327648"/>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19" name="Slide Number Placeholder 11">
            <a:extLst>
              <a:ext uri="{FF2B5EF4-FFF2-40B4-BE49-F238E27FC236}">
                <a16:creationId xmlns:a16="http://schemas.microsoft.com/office/drawing/2014/main" id="{1301AADD-E25B-4AB6-A4E4-E95CFB9877B3}"/>
              </a:ext>
            </a:extLst>
          </p:cNvPr>
          <p:cNvSpPr>
            <a:spLocks noGrp="1"/>
          </p:cNvSpPr>
          <p:nvPr>
            <p:ph type="sldNum" sz="quarter" idx="12"/>
          </p:nvPr>
        </p:nvSpPr>
        <p:spPr>
          <a:xfrm>
            <a:off x="10058400" y="6327648"/>
            <a:ext cx="1295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378243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87E59D-6BE5-4CB5-B3B3-BAF69EFA10C4}"/>
              </a:ext>
            </a:extLst>
          </p:cNvPr>
          <p:cNvSpPr>
            <a:spLocks noGrp="1"/>
          </p:cNvSpPr>
          <p:nvPr>
            <p:ph type="title"/>
          </p:nvPr>
        </p:nvSpPr>
        <p:spPr>
          <a:xfrm>
            <a:off x="838200" y="586992"/>
            <a:ext cx="4953000" cy="2688598"/>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1" name="Rectangle 10">
            <a:extLst>
              <a:ext uri="{FF2B5EF4-FFF2-40B4-BE49-F238E27FC236}">
                <a16:creationId xmlns:a16="http://schemas.microsoft.com/office/drawing/2014/main" id="{1D13BFBD-7478-4683-BA2C-E7BFC660BBB1}"/>
              </a:ext>
              <a:ext uri="{C183D7F6-B498-43B3-948B-1728B52AA6E4}">
                <adec:decorative xmlns:adec="http://schemas.microsoft.com/office/drawing/2017/decorative" val="1"/>
              </a:ext>
            </a:extLst>
          </p:cNvPr>
          <p:cNvSpPr/>
          <p:nvPr userDrawn="1"/>
        </p:nvSpPr>
        <p:spPr>
          <a:xfrm>
            <a:off x="6248400" y="0"/>
            <a:ext cx="5943600" cy="6858000"/>
          </a:xfrm>
          <a:prstGeom prst="rect">
            <a:avLst/>
          </a:prstGeom>
          <a:solidFill>
            <a:schemeClr val="bg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2" name="Rectangle 11">
            <a:extLst>
              <a:ext uri="{FF2B5EF4-FFF2-40B4-BE49-F238E27FC236}">
                <a16:creationId xmlns:a16="http://schemas.microsoft.com/office/drawing/2014/main" id="{8B3FF916-2B4D-4DC1-AD98-AF8F2EFD4A8C}"/>
              </a:ext>
              <a:ext uri="{C183D7F6-B498-43B3-948B-1728B52AA6E4}">
                <adec:decorative xmlns:adec="http://schemas.microsoft.com/office/drawing/2017/decorative" val="1"/>
              </a:ext>
            </a:extLst>
          </p:cNvPr>
          <p:cNvSpPr/>
          <p:nvPr userDrawn="1"/>
        </p:nvSpPr>
        <p:spPr>
          <a:xfrm>
            <a:off x="6190666" y="0"/>
            <a:ext cx="6001333"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480B3D3-8262-4D62-8B77-51C5FF582408}"/>
              </a:ext>
              <a:ext uri="{C183D7F6-B498-43B3-948B-1728B52AA6E4}">
                <adec:decorative xmlns:adec="http://schemas.microsoft.com/office/drawing/2017/decorative" val="1"/>
              </a:ext>
            </a:extLst>
          </p:cNvPr>
          <p:cNvSpPr/>
          <p:nvPr userDrawn="1"/>
        </p:nvSpPr>
        <p:spPr>
          <a:xfrm rot="10800000">
            <a:off x="6196875" y="0"/>
            <a:ext cx="5992075"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9" name="Text Placeholder 27">
            <a:extLst>
              <a:ext uri="{FF2B5EF4-FFF2-40B4-BE49-F238E27FC236}">
                <a16:creationId xmlns:a16="http://schemas.microsoft.com/office/drawing/2014/main" id="{D44A1B8E-1071-45A0-8A94-0AA7F201EB43}"/>
              </a:ext>
            </a:extLst>
          </p:cNvPr>
          <p:cNvSpPr>
            <a:spLocks noGrp="1"/>
          </p:cNvSpPr>
          <p:nvPr>
            <p:ph type="body" sz="quarter" idx="16" hasCustomPrompt="1"/>
          </p:nvPr>
        </p:nvSpPr>
        <p:spPr>
          <a:xfrm>
            <a:off x="835149" y="3412114"/>
            <a:ext cx="4952681" cy="2750307"/>
          </a:xfrm>
        </p:spPr>
        <p:txBody>
          <a:bodyPr>
            <a:normAutofit/>
          </a:bodyPr>
          <a:lstStyle>
            <a:lvl1pPr marL="342900" indent="-342900">
              <a:buFont typeface="Arial" panose="020B0604020202020204" pitchFamily="34" charset="0"/>
              <a:buChar char="•"/>
              <a:defRPr sz="2000">
                <a:solidFill>
                  <a:schemeClr val="tx2"/>
                </a:solidFill>
              </a:defRPr>
            </a:lvl1pPr>
            <a:lvl2pPr marL="457200" indent="0">
              <a:buNone/>
              <a:defRPr sz="2400">
                <a:solidFill>
                  <a:schemeClr val="tx2"/>
                </a:solidFill>
              </a:defRPr>
            </a:lvl2pPr>
            <a:lvl3pPr marL="914400" indent="0">
              <a:buNone/>
              <a:defRPr sz="2400">
                <a:solidFill>
                  <a:schemeClr val="tx2"/>
                </a:solidFill>
              </a:defRPr>
            </a:lvl3pPr>
            <a:lvl4pPr marL="1371600" indent="0">
              <a:buNone/>
              <a:defRPr sz="2400">
                <a:solidFill>
                  <a:schemeClr val="tx2"/>
                </a:solidFill>
              </a:defRPr>
            </a:lvl4pPr>
            <a:lvl5pPr marL="1828800" indent="0">
              <a:buNone/>
              <a:defRPr sz="2400">
                <a:solidFill>
                  <a:schemeClr val="tx2"/>
                </a:solidFill>
              </a:defRPr>
            </a:lvl5pPr>
          </a:lstStyle>
          <a:p>
            <a:pPr lvl="0"/>
            <a:r>
              <a:rPr lang="en-US" dirty="0"/>
              <a:t>Click to add text</a:t>
            </a:r>
          </a:p>
        </p:txBody>
      </p:sp>
      <p:sp>
        <p:nvSpPr>
          <p:cNvPr id="17" name="Date Placeholder 5">
            <a:extLst>
              <a:ext uri="{FF2B5EF4-FFF2-40B4-BE49-F238E27FC236}">
                <a16:creationId xmlns:a16="http://schemas.microsoft.com/office/drawing/2014/main" id="{DF6FCAD9-068D-41D9-A5F4-E22F2D28717A}"/>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24" name="Picture Placeholder 20">
            <a:extLst>
              <a:ext uri="{FF2B5EF4-FFF2-40B4-BE49-F238E27FC236}">
                <a16:creationId xmlns:a16="http://schemas.microsoft.com/office/drawing/2014/main" id="{0402EFB4-17A2-4345-82DA-89EF34B5E919}"/>
              </a:ext>
            </a:extLst>
          </p:cNvPr>
          <p:cNvSpPr>
            <a:spLocks noGrp="1"/>
          </p:cNvSpPr>
          <p:nvPr>
            <p:ph type="pic" sz="quarter" idx="13" hasCustomPrompt="1"/>
          </p:nvPr>
        </p:nvSpPr>
        <p:spPr>
          <a:xfrm>
            <a:off x="6781801" y="380991"/>
            <a:ext cx="4856144" cy="1925415"/>
          </a:xfrm>
        </p:spPr>
        <p:txBody>
          <a:bodyPr/>
          <a:lstStyle>
            <a:lvl1pPr marL="0" indent="0" algn="ctr">
              <a:buNone/>
              <a:defRPr/>
            </a:lvl1pPr>
          </a:lstStyle>
          <a:p>
            <a:r>
              <a:rPr lang="en-US" dirty="0"/>
              <a:t>Click to add photo</a:t>
            </a:r>
          </a:p>
        </p:txBody>
      </p:sp>
      <p:sp>
        <p:nvSpPr>
          <p:cNvPr id="25" name="Picture Placeholder 20">
            <a:extLst>
              <a:ext uri="{FF2B5EF4-FFF2-40B4-BE49-F238E27FC236}">
                <a16:creationId xmlns:a16="http://schemas.microsoft.com/office/drawing/2014/main" id="{EC3DFC6E-6D3D-48C3-BD9E-33878CD86D58}"/>
              </a:ext>
            </a:extLst>
          </p:cNvPr>
          <p:cNvSpPr>
            <a:spLocks noGrp="1"/>
          </p:cNvSpPr>
          <p:nvPr>
            <p:ph type="pic" sz="quarter" idx="14" hasCustomPrompt="1"/>
          </p:nvPr>
        </p:nvSpPr>
        <p:spPr>
          <a:xfrm>
            <a:off x="6781800" y="2376797"/>
            <a:ext cx="4856144" cy="1925415"/>
          </a:xfrm>
        </p:spPr>
        <p:txBody>
          <a:bodyPr/>
          <a:lstStyle>
            <a:lvl1pPr marL="0" indent="0" algn="ctr">
              <a:buNone/>
              <a:defRPr/>
            </a:lvl1pPr>
          </a:lstStyle>
          <a:p>
            <a:r>
              <a:rPr lang="en-US" dirty="0"/>
              <a:t>Click to add photo</a:t>
            </a:r>
          </a:p>
        </p:txBody>
      </p:sp>
      <p:sp>
        <p:nvSpPr>
          <p:cNvPr id="26" name="Picture Placeholder 20">
            <a:extLst>
              <a:ext uri="{FF2B5EF4-FFF2-40B4-BE49-F238E27FC236}">
                <a16:creationId xmlns:a16="http://schemas.microsoft.com/office/drawing/2014/main" id="{7EC41F32-B997-4949-A553-260965B03F32}"/>
              </a:ext>
            </a:extLst>
          </p:cNvPr>
          <p:cNvSpPr>
            <a:spLocks noGrp="1"/>
          </p:cNvSpPr>
          <p:nvPr>
            <p:ph type="pic" sz="quarter" idx="15" hasCustomPrompt="1"/>
          </p:nvPr>
        </p:nvSpPr>
        <p:spPr>
          <a:xfrm>
            <a:off x="6781800" y="4379170"/>
            <a:ext cx="4856144" cy="1925415"/>
          </a:xfrm>
        </p:spPr>
        <p:txBody>
          <a:bodyPr/>
          <a:lstStyle>
            <a:lvl1pPr marL="0" indent="0" algn="ctr">
              <a:buNone/>
              <a:defRPr/>
            </a:lvl1pPr>
          </a:lstStyle>
          <a:p>
            <a:r>
              <a:rPr lang="en-US" dirty="0"/>
              <a:t>Click to add photo</a:t>
            </a:r>
          </a:p>
        </p:txBody>
      </p:sp>
      <p:sp>
        <p:nvSpPr>
          <p:cNvPr id="18" name="Footer Placeholder 6">
            <a:extLst>
              <a:ext uri="{FF2B5EF4-FFF2-40B4-BE49-F238E27FC236}">
                <a16:creationId xmlns:a16="http://schemas.microsoft.com/office/drawing/2014/main" id="{3E86EC02-7D1A-4CB3-B376-1044BEF4C616}"/>
              </a:ext>
            </a:extLst>
          </p:cNvPr>
          <p:cNvSpPr>
            <a:spLocks noGrp="1"/>
          </p:cNvSpPr>
          <p:nvPr>
            <p:ph type="ftr" sz="quarter" idx="11"/>
          </p:nvPr>
        </p:nvSpPr>
        <p:spPr>
          <a:xfrm>
            <a:off x="6858000" y="6327648"/>
            <a:ext cx="3810000" cy="365125"/>
          </a:xfrm>
        </p:spPr>
        <p:txBody>
          <a:bodyPr/>
          <a:lstStyle>
            <a:lvl1pPr algn="l">
              <a:defRPr baseline="0"/>
            </a:lvl1pPr>
          </a:lstStyle>
          <a:p>
            <a:r>
              <a:rPr lang="en-US" dirty="0">
                <a:solidFill>
                  <a:prstClr val="white">
                    <a:alpha val="60000"/>
                  </a:prstClr>
                </a:solidFill>
              </a:rPr>
              <a:t>Presentation title</a:t>
            </a:r>
          </a:p>
        </p:txBody>
      </p:sp>
      <p:sp>
        <p:nvSpPr>
          <p:cNvPr id="19" name="Slide Number Placeholder 7">
            <a:extLst>
              <a:ext uri="{FF2B5EF4-FFF2-40B4-BE49-F238E27FC236}">
                <a16:creationId xmlns:a16="http://schemas.microsoft.com/office/drawing/2014/main" id="{F1ABD226-6012-4821-BD32-E8E6EB95537B}"/>
              </a:ext>
            </a:extLst>
          </p:cNvPr>
          <p:cNvSpPr>
            <a:spLocks noGrp="1"/>
          </p:cNvSpPr>
          <p:nvPr>
            <p:ph type="sldNum" sz="quarter" idx="12"/>
          </p:nvPr>
        </p:nvSpPr>
        <p:spPr>
          <a:xfrm>
            <a:off x="10820400" y="6327648"/>
            <a:ext cx="533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Tree>
    <p:extLst>
      <p:ext uri="{BB962C8B-B14F-4D97-AF65-F5344CB8AC3E}">
        <p14:creationId xmlns:p14="http://schemas.microsoft.com/office/powerpoint/2010/main" val="393406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bg>
      <p:bgPr>
        <a:solidFill>
          <a:schemeClr val="bg2">
            <a:alpha val="7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C836EA2-D914-4028-95BF-1B97B17FE9E8}"/>
              </a:ext>
              <a:ext uri="{C183D7F6-B498-43B3-948B-1728B52AA6E4}">
                <adec:decorative xmlns:adec="http://schemas.microsoft.com/office/drawing/2017/decorative" val="1"/>
              </a:ext>
            </a:extLst>
          </p:cNvPr>
          <p:cNvSpPr/>
          <p:nvPr userDrawn="1"/>
        </p:nvSpPr>
        <p:spPr>
          <a:xfrm>
            <a:off x="0" y="4602877"/>
            <a:ext cx="12192000" cy="2267339"/>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1" name="Rectangle 10">
            <a:extLst>
              <a:ext uri="{FF2B5EF4-FFF2-40B4-BE49-F238E27FC236}">
                <a16:creationId xmlns:a16="http://schemas.microsoft.com/office/drawing/2014/main" id="{B5BDFAD1-E970-4A5F-98F7-D42CA9DFB788}"/>
              </a:ext>
              <a:ext uri="{C183D7F6-B498-43B3-948B-1728B52AA6E4}">
                <adec:decorative xmlns:adec="http://schemas.microsoft.com/office/drawing/2017/decorative" val="1"/>
              </a:ext>
            </a:extLst>
          </p:cNvPr>
          <p:cNvSpPr/>
          <p:nvPr userDrawn="1"/>
        </p:nvSpPr>
        <p:spPr>
          <a:xfrm rot="10800000">
            <a:off x="-3055" y="4596020"/>
            <a:ext cx="12191999" cy="2274195"/>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2" name="Title 1">
            <a:extLst>
              <a:ext uri="{FF2B5EF4-FFF2-40B4-BE49-F238E27FC236}">
                <a16:creationId xmlns:a16="http://schemas.microsoft.com/office/drawing/2014/main" id="{C53E32FB-4A5F-4D36-A227-CF26EBF0B713}"/>
              </a:ext>
            </a:extLst>
          </p:cNvPr>
          <p:cNvSpPr>
            <a:spLocks noGrp="1"/>
          </p:cNvSpPr>
          <p:nvPr>
            <p:ph type="title"/>
          </p:nvPr>
        </p:nvSpPr>
        <p:spPr>
          <a:xfrm>
            <a:off x="838200" y="4876800"/>
            <a:ext cx="10003218" cy="1219200"/>
          </a:xfrm>
        </p:spPr>
        <p:txBody>
          <a:bodyPr/>
          <a:lstStyle/>
          <a:p>
            <a:pPr>
              <a:lnSpc>
                <a:spcPct val="100000"/>
              </a:lnSpc>
            </a:pPr>
            <a:r>
              <a:rPr lang="en-US">
                <a:solidFill>
                  <a:schemeClr val="bg1"/>
                </a:solidFill>
                <a:cs typeface="Posterama" panose="020B0504020200020000" pitchFamily="34" charset="0"/>
              </a:rPr>
              <a:t>Click to edit Master title style</a:t>
            </a:r>
            <a:endParaRPr lang="en-US" dirty="0">
              <a:solidFill>
                <a:schemeClr val="bg1"/>
              </a:solidFill>
              <a:cs typeface="Posterama" panose="020B0504020200020000" pitchFamily="34" charset="0"/>
            </a:endParaRPr>
          </a:p>
        </p:txBody>
      </p:sp>
      <p:sp>
        <p:nvSpPr>
          <p:cNvPr id="19" name="Picture Placeholder 17">
            <a:extLst>
              <a:ext uri="{FF2B5EF4-FFF2-40B4-BE49-F238E27FC236}">
                <a16:creationId xmlns:a16="http://schemas.microsoft.com/office/drawing/2014/main" id="{9DA8CA5C-5748-45EE-B537-5A44A3BFC63E}"/>
              </a:ext>
            </a:extLst>
          </p:cNvPr>
          <p:cNvSpPr>
            <a:spLocks noGrp="1"/>
          </p:cNvSpPr>
          <p:nvPr>
            <p:ph type="pic" sz="quarter" idx="13" hasCustomPrompt="1"/>
          </p:nvPr>
        </p:nvSpPr>
        <p:spPr>
          <a:xfrm>
            <a:off x="-3175" y="0"/>
            <a:ext cx="6196013" cy="4602877"/>
          </a:xfrm>
        </p:spPr>
        <p:txBody>
          <a:bodyPr/>
          <a:lstStyle>
            <a:lvl1pPr marL="0" indent="0" algn="ctr">
              <a:buNone/>
              <a:defRPr>
                <a:solidFill>
                  <a:schemeClr val="tx2"/>
                </a:solidFill>
              </a:defRPr>
            </a:lvl1pPr>
          </a:lstStyle>
          <a:p>
            <a:r>
              <a:rPr lang="en-US" dirty="0"/>
              <a:t>Click to add photo</a:t>
            </a:r>
          </a:p>
        </p:txBody>
      </p:sp>
      <p:sp>
        <p:nvSpPr>
          <p:cNvPr id="23" name="Text Placeholder 21">
            <a:extLst>
              <a:ext uri="{FF2B5EF4-FFF2-40B4-BE49-F238E27FC236}">
                <a16:creationId xmlns:a16="http://schemas.microsoft.com/office/drawing/2014/main" id="{5015D873-DDCC-44AF-AE80-703ED88AEC7F}"/>
              </a:ext>
            </a:extLst>
          </p:cNvPr>
          <p:cNvSpPr>
            <a:spLocks noGrp="1"/>
          </p:cNvSpPr>
          <p:nvPr>
            <p:ph type="body" sz="quarter" idx="14" hasCustomPrompt="1"/>
          </p:nvPr>
        </p:nvSpPr>
        <p:spPr>
          <a:xfrm>
            <a:off x="6650718" y="327025"/>
            <a:ext cx="5073194" cy="3949987"/>
          </a:xfrm>
        </p:spPr>
        <p:txBody>
          <a:bodyPr anchor="ctr">
            <a:normAutofit/>
          </a:bodyPr>
          <a:lstStyle>
            <a:lvl1pPr marL="0" indent="0">
              <a:buNone/>
              <a:defRPr sz="1800">
                <a:solidFill>
                  <a:schemeClr val="tx2"/>
                </a:solidFill>
              </a:defRPr>
            </a:lvl1pPr>
          </a:lstStyle>
          <a:p>
            <a:pPr lvl="0"/>
            <a:r>
              <a:rPr lang="en-US" dirty="0"/>
              <a:t>Click to add text</a:t>
            </a:r>
          </a:p>
        </p:txBody>
      </p:sp>
      <p:sp>
        <p:nvSpPr>
          <p:cNvPr id="14" name="Date Placeholder 6">
            <a:extLst>
              <a:ext uri="{FF2B5EF4-FFF2-40B4-BE49-F238E27FC236}">
                <a16:creationId xmlns:a16="http://schemas.microsoft.com/office/drawing/2014/main" id="{16E99B66-5BC0-4B16-807E-B513E3272CB4}"/>
              </a:ext>
            </a:extLst>
          </p:cNvPr>
          <p:cNvSpPr>
            <a:spLocks noGrp="1"/>
          </p:cNvSpPr>
          <p:nvPr>
            <p:ph type="dt" sz="half" idx="10"/>
          </p:nvPr>
        </p:nvSpPr>
        <p:spPr>
          <a:xfrm>
            <a:off x="838200" y="6327648"/>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20XX</a:t>
            </a:r>
          </a:p>
        </p:txBody>
      </p:sp>
      <p:sp>
        <p:nvSpPr>
          <p:cNvPr id="15" name="Footer Placeholder 7">
            <a:extLst>
              <a:ext uri="{FF2B5EF4-FFF2-40B4-BE49-F238E27FC236}">
                <a16:creationId xmlns:a16="http://schemas.microsoft.com/office/drawing/2014/main" id="{086E91BF-4612-41A6-9A9F-AA6236BF5AB6}"/>
              </a:ext>
            </a:extLst>
          </p:cNvPr>
          <p:cNvSpPr>
            <a:spLocks noGrp="1"/>
          </p:cNvSpPr>
          <p:nvPr>
            <p:ph type="ftr" sz="quarter" idx="11"/>
          </p:nvPr>
        </p:nvSpPr>
        <p:spPr>
          <a:xfrm>
            <a:off x="4109310" y="6327648"/>
            <a:ext cx="3976429" cy="365125"/>
          </a:xfrm>
        </p:spPr>
        <p:txBody>
          <a:bodyPr/>
          <a:lstStyle>
            <a:lvl1pPr>
              <a:defRPr/>
            </a:lvl1pPr>
          </a:lstStyle>
          <a:p>
            <a:r>
              <a:rPr lang="en-US" dirty="0">
                <a:solidFill>
                  <a:prstClr val="white">
                    <a:alpha val="60000"/>
                  </a:prstClr>
                </a:solidFill>
                <a:effectLst>
                  <a:outerShdw blurRad="38100" dist="38100" dir="2700000" algn="tl">
                    <a:srgbClr val="000000">
                      <a:alpha val="43137"/>
                    </a:srgbClr>
                  </a:outerShdw>
                </a:effectLst>
              </a:rPr>
              <a:t>Presentation title</a:t>
            </a:r>
          </a:p>
        </p:txBody>
      </p:sp>
      <p:sp>
        <p:nvSpPr>
          <p:cNvPr id="16" name="Slide Number Placeholder 8">
            <a:extLst>
              <a:ext uri="{FF2B5EF4-FFF2-40B4-BE49-F238E27FC236}">
                <a16:creationId xmlns:a16="http://schemas.microsoft.com/office/drawing/2014/main" id="{F65A627F-E36A-460F-AD3C-7B63B500442D}"/>
              </a:ext>
            </a:extLst>
          </p:cNvPr>
          <p:cNvSpPr>
            <a:spLocks noGrp="1"/>
          </p:cNvSpPr>
          <p:nvPr>
            <p:ph type="sldNum" sz="quarter" idx="12"/>
          </p:nvPr>
        </p:nvSpPr>
        <p:spPr>
          <a:xfrm>
            <a:off x="10186908" y="6327648"/>
            <a:ext cx="1166892"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Tree>
    <p:extLst>
      <p:ext uri="{BB962C8B-B14F-4D97-AF65-F5344CB8AC3E}">
        <p14:creationId xmlns:p14="http://schemas.microsoft.com/office/powerpoint/2010/main" val="2564083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bg>
      <p:bgPr>
        <a:solidFill>
          <a:schemeClr val="bg2">
            <a:alpha val="70000"/>
          </a:schemeClr>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50B4F7D-E398-40AA-9F3C-F3D59A3F4E2B}"/>
              </a:ext>
            </a:extLst>
          </p:cNvPr>
          <p:cNvSpPr>
            <a:spLocks noGrp="1"/>
          </p:cNvSpPr>
          <p:nvPr>
            <p:ph type="title"/>
          </p:nvPr>
        </p:nvSpPr>
        <p:spPr>
          <a:xfrm>
            <a:off x="838200" y="559813"/>
            <a:ext cx="4633785" cy="2397324"/>
          </a:xfrm>
        </p:spPr>
        <p:txBody>
          <a:bodyPr>
            <a:no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sp>
        <p:nvSpPr>
          <p:cNvPr id="12" name="Rectangle 11">
            <a:extLst>
              <a:ext uri="{FF2B5EF4-FFF2-40B4-BE49-F238E27FC236}">
                <a16:creationId xmlns:a16="http://schemas.microsoft.com/office/drawing/2014/main" id="{A0388EFA-705D-45DA-BB3E-901ED20AF023}"/>
              </a:ext>
              <a:ext uri="{C183D7F6-B498-43B3-948B-1728B52AA6E4}">
                <adec:decorative xmlns:adec="http://schemas.microsoft.com/office/drawing/2017/decorative" val="1"/>
              </a:ext>
            </a:extLst>
          </p:cNvPr>
          <p:cNvSpPr/>
          <p:nvPr userDrawn="1"/>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AvenirNext LT Pro Medium" panose="020B0504020202020204" pitchFamily="34" charset="0"/>
              <a:ea typeface="+mn-ea"/>
              <a:cs typeface="+mn-cs"/>
            </a:endParaRPr>
          </a:p>
        </p:txBody>
      </p:sp>
      <p:sp>
        <p:nvSpPr>
          <p:cNvPr id="13" name="Rectangle 12">
            <a:extLst>
              <a:ext uri="{FF2B5EF4-FFF2-40B4-BE49-F238E27FC236}">
                <a16:creationId xmlns:a16="http://schemas.microsoft.com/office/drawing/2014/main" id="{5B0C378B-9DA9-4513-BF84-7422A1AE6A24}"/>
              </a:ext>
              <a:ext uri="{C183D7F6-B498-43B3-948B-1728B52AA6E4}">
                <adec:decorative xmlns:adec="http://schemas.microsoft.com/office/drawing/2017/decorative" val="1"/>
              </a:ext>
            </a:extLst>
          </p:cNvPr>
          <p:cNvSpPr/>
          <p:nvPr userDrawn="1"/>
        </p:nvSpPr>
        <p:spPr>
          <a:xfrm rot="10800000">
            <a:off x="6019800" y="0"/>
            <a:ext cx="6172198" cy="6858000"/>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ext Placeholder 18">
            <a:extLst>
              <a:ext uri="{FF2B5EF4-FFF2-40B4-BE49-F238E27FC236}">
                <a16:creationId xmlns:a16="http://schemas.microsoft.com/office/drawing/2014/main" id="{B924BE58-42FE-46C1-9582-9E08FAFE0FE9}"/>
              </a:ext>
            </a:extLst>
          </p:cNvPr>
          <p:cNvSpPr>
            <a:spLocks noGrp="1"/>
          </p:cNvSpPr>
          <p:nvPr>
            <p:ph type="body" sz="quarter" idx="10" hasCustomPrompt="1"/>
          </p:nvPr>
        </p:nvSpPr>
        <p:spPr>
          <a:xfrm>
            <a:off x="838200" y="3200400"/>
            <a:ext cx="4633913" cy="2913063"/>
          </a:xfrm>
        </p:spPr>
        <p:txBody>
          <a:bodyPr>
            <a:normAutofit/>
          </a:bodyPr>
          <a:lstStyle>
            <a:lvl1pPr marL="0" indent="0">
              <a:buNone/>
              <a:defRPr sz="2400">
                <a:solidFill>
                  <a:schemeClr val="tx2"/>
                </a:solidFill>
              </a:defRPr>
            </a:lvl1pPr>
          </a:lstStyle>
          <a:p>
            <a:pPr lvl="0"/>
            <a:r>
              <a:rPr lang="en-US" dirty="0"/>
              <a:t>Click to add text</a:t>
            </a:r>
          </a:p>
        </p:txBody>
      </p:sp>
      <p:sp>
        <p:nvSpPr>
          <p:cNvPr id="23" name="Picture Placeholder 22">
            <a:extLst>
              <a:ext uri="{FF2B5EF4-FFF2-40B4-BE49-F238E27FC236}">
                <a16:creationId xmlns:a16="http://schemas.microsoft.com/office/drawing/2014/main" id="{2A2724A1-1A21-49B5-9057-269BD5D6249D}"/>
              </a:ext>
            </a:extLst>
          </p:cNvPr>
          <p:cNvSpPr>
            <a:spLocks noGrp="1"/>
          </p:cNvSpPr>
          <p:nvPr>
            <p:ph type="pic" sz="quarter" idx="11" hasCustomPrompt="1"/>
          </p:nvPr>
        </p:nvSpPr>
        <p:spPr>
          <a:xfrm>
            <a:off x="6508749" y="862806"/>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txBody>
          <a:bodyPr wrap="square" anchor="ctr">
            <a:noAutofit/>
          </a:bodyPr>
          <a:lstStyle>
            <a:lvl1pPr marL="0" indent="0" algn="ctr">
              <a:buNone/>
              <a:defRPr/>
            </a:lvl1pPr>
          </a:lstStyle>
          <a:p>
            <a:r>
              <a:rPr lang="en-US" dirty="0"/>
              <a:t>Click to add photo</a:t>
            </a:r>
          </a:p>
        </p:txBody>
      </p:sp>
    </p:spTree>
    <p:extLst>
      <p:ext uri="{BB962C8B-B14F-4D97-AF65-F5344CB8AC3E}">
        <p14:creationId xmlns:p14="http://schemas.microsoft.com/office/powerpoint/2010/main" val="20199478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rt and Table">
    <p:bg>
      <p:bgPr>
        <a:solidFill>
          <a:schemeClr val="bg2">
            <a:alpha val="70000"/>
          </a:schemeClr>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34C7413-1C75-42B7-9BFD-E0E14118F406}"/>
              </a:ext>
              <a:ext uri="{C183D7F6-B498-43B3-948B-1728B52AA6E4}">
                <adec:decorative xmlns:adec="http://schemas.microsoft.com/office/drawing/2017/decorative" val="1"/>
              </a:ext>
            </a:extLst>
          </p:cNvPr>
          <p:cNvSpPr/>
          <p:nvPr userDrawn="1"/>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3" name="Rectangle 12">
            <a:extLst>
              <a:ext uri="{FF2B5EF4-FFF2-40B4-BE49-F238E27FC236}">
                <a16:creationId xmlns:a16="http://schemas.microsoft.com/office/drawing/2014/main" id="{1301FDE2-61AF-4DEB-BF43-3694E0083A83}"/>
              </a:ext>
              <a:ext uri="{C183D7F6-B498-43B3-948B-1728B52AA6E4}">
                <adec:decorative xmlns:adec="http://schemas.microsoft.com/office/drawing/2017/decorative" val="1"/>
              </a:ext>
            </a:extLst>
          </p:cNvPr>
          <p:cNvSpPr/>
          <p:nvPr userDrawn="1"/>
        </p:nvSpPr>
        <p:spPr>
          <a:xfrm>
            <a:off x="1524" y="0"/>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4" name="Title 1">
            <a:extLst>
              <a:ext uri="{FF2B5EF4-FFF2-40B4-BE49-F238E27FC236}">
                <a16:creationId xmlns:a16="http://schemas.microsoft.com/office/drawing/2014/main" id="{88D0D73E-DE18-4A23-B6FB-5182A7846053}"/>
              </a:ext>
            </a:extLst>
          </p:cNvPr>
          <p:cNvSpPr>
            <a:spLocks noGrp="1"/>
          </p:cNvSpPr>
          <p:nvPr>
            <p:ph type="title"/>
          </p:nvPr>
        </p:nvSpPr>
        <p:spPr>
          <a:xfrm>
            <a:off x="1198182" y="381000"/>
            <a:ext cx="10003218" cy="1600124"/>
          </a:xfrm>
        </p:spPr>
        <p:txBody>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15" name="Date Placeholder 6">
            <a:extLst>
              <a:ext uri="{FF2B5EF4-FFF2-40B4-BE49-F238E27FC236}">
                <a16:creationId xmlns:a16="http://schemas.microsoft.com/office/drawing/2014/main" id="{BDED38F6-34C9-4DB4-9BBF-DEBC41240459}"/>
              </a:ext>
            </a:extLst>
          </p:cNvPr>
          <p:cNvSpPr>
            <a:spLocks noGrp="1"/>
          </p:cNvSpPr>
          <p:nvPr>
            <p:ph type="dt" sz="half" idx="10"/>
          </p:nvPr>
        </p:nvSpPr>
        <p:spPr>
          <a:xfrm>
            <a:off x="838200" y="6327648"/>
            <a:ext cx="2743200" cy="365125"/>
          </a:xfrm>
        </p:spPr>
        <p:txBody>
          <a:bodyPr/>
          <a:lstStyle>
            <a:lvl1pPr>
              <a:defRPr>
                <a:solidFill>
                  <a:schemeClr val="tx1">
                    <a:alpha val="60000"/>
                  </a:schemeClr>
                </a:solidFill>
              </a:defRPr>
            </a:lvl1pPr>
          </a:lstStyle>
          <a:p>
            <a:pPr>
              <a:defRPr/>
            </a:pPr>
            <a:r>
              <a:rPr lang="en-US" dirty="0"/>
              <a:t>20XX</a:t>
            </a:r>
          </a:p>
        </p:txBody>
      </p:sp>
      <p:sp>
        <p:nvSpPr>
          <p:cNvPr id="16" name="Footer Placeholder 7">
            <a:extLst>
              <a:ext uri="{FF2B5EF4-FFF2-40B4-BE49-F238E27FC236}">
                <a16:creationId xmlns:a16="http://schemas.microsoft.com/office/drawing/2014/main" id="{FBD13A29-DF90-4047-B6E5-DFA75D6A5BB9}"/>
              </a:ext>
            </a:extLst>
          </p:cNvPr>
          <p:cNvSpPr>
            <a:spLocks noGrp="1"/>
          </p:cNvSpPr>
          <p:nvPr>
            <p:ph type="ftr" sz="quarter" idx="11"/>
          </p:nvPr>
        </p:nvSpPr>
        <p:spPr>
          <a:xfrm>
            <a:off x="4109310" y="6327648"/>
            <a:ext cx="3976429" cy="365125"/>
          </a:xfrm>
        </p:spPr>
        <p:txBody>
          <a:bodyPr/>
          <a:lstStyle>
            <a:lvl1pPr>
              <a:defRPr>
                <a:solidFill>
                  <a:schemeClr val="tx1">
                    <a:alpha val="60000"/>
                  </a:schemeClr>
                </a:solidFill>
              </a:defRPr>
            </a:lvl1pPr>
          </a:lstStyle>
          <a:p>
            <a:r>
              <a:rPr lang="en-US" dirty="0"/>
              <a:t>Presentation title</a:t>
            </a:r>
          </a:p>
        </p:txBody>
      </p:sp>
      <p:sp>
        <p:nvSpPr>
          <p:cNvPr id="17" name="Slide Number Placeholder 8">
            <a:extLst>
              <a:ext uri="{FF2B5EF4-FFF2-40B4-BE49-F238E27FC236}">
                <a16:creationId xmlns:a16="http://schemas.microsoft.com/office/drawing/2014/main" id="{DD0AF7D0-41AD-41E1-84B0-436A90E26D65}"/>
              </a:ext>
            </a:extLst>
          </p:cNvPr>
          <p:cNvSpPr>
            <a:spLocks noGrp="1"/>
          </p:cNvSpPr>
          <p:nvPr>
            <p:ph type="sldNum" sz="quarter" idx="12"/>
          </p:nvPr>
        </p:nvSpPr>
        <p:spPr>
          <a:xfrm>
            <a:off x="10186908" y="6327648"/>
            <a:ext cx="1166892"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2524541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5" name="Picture Placeholder 23">
            <a:extLst>
              <a:ext uri="{FF2B5EF4-FFF2-40B4-BE49-F238E27FC236}">
                <a16:creationId xmlns:a16="http://schemas.microsoft.com/office/drawing/2014/main" id="{2580089F-49C9-440C-8318-24576EE00A42}"/>
              </a:ext>
            </a:extLst>
          </p:cNvPr>
          <p:cNvSpPr>
            <a:spLocks noGrp="1"/>
          </p:cNvSpPr>
          <p:nvPr>
            <p:ph type="pic" sz="quarter" idx="10" hasCustomPrompt="1"/>
          </p:nvPr>
        </p:nvSpPr>
        <p:spPr>
          <a:xfrm>
            <a:off x="0" y="0"/>
            <a:ext cx="12188825" cy="6858000"/>
          </a:xfrm>
        </p:spPr>
        <p:txBody>
          <a:bodyPr/>
          <a:lstStyle>
            <a:lvl1pPr marL="0" indent="0" algn="ctr">
              <a:buNone/>
              <a:defRPr/>
            </a:lvl1pPr>
          </a:lstStyle>
          <a:p>
            <a:r>
              <a:rPr lang="en-US" dirty="0"/>
              <a:t>Click to add photo</a:t>
            </a:r>
          </a:p>
        </p:txBody>
      </p:sp>
      <p:sp>
        <p:nvSpPr>
          <p:cNvPr id="17" name="Rectangle 16">
            <a:extLst>
              <a:ext uri="{FF2B5EF4-FFF2-40B4-BE49-F238E27FC236}">
                <a16:creationId xmlns:a16="http://schemas.microsoft.com/office/drawing/2014/main" id="{D0DEEF06-129C-4E9F-BB08-1F653A08D2A5}"/>
              </a:ext>
              <a:ext uri="{C183D7F6-B498-43B3-948B-1728B52AA6E4}">
                <adec:decorative xmlns:adec="http://schemas.microsoft.com/office/drawing/2017/decorative" val="1"/>
              </a:ext>
            </a:extLst>
          </p:cNvPr>
          <p:cNvSpPr/>
          <p:nvPr userDrawn="1"/>
        </p:nvSpPr>
        <p:spPr>
          <a:xfrm>
            <a:off x="1" y="681775"/>
            <a:ext cx="12191999" cy="5479852"/>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A4AEFBDB-1B30-4054-9EAE-3085105D69E4}"/>
              </a:ext>
            </a:extLst>
          </p:cNvPr>
          <p:cNvSpPr>
            <a:spLocks noGrp="1"/>
          </p:cNvSpPr>
          <p:nvPr>
            <p:ph type="title" hasCustomPrompt="1"/>
          </p:nvPr>
        </p:nvSpPr>
        <p:spPr>
          <a:xfrm>
            <a:off x="996275" y="865762"/>
            <a:ext cx="10198776" cy="4056968"/>
          </a:xfrm>
        </p:spPr>
        <p:txBody>
          <a:bodyPr anchor="b"/>
          <a:lstStyle>
            <a:lvl1pPr algn="ctr">
              <a:lnSpc>
                <a:spcPct val="110000"/>
              </a:lnSpc>
              <a:spcBef>
                <a:spcPts val="1000"/>
              </a:spcBef>
              <a:defRPr>
                <a:effectLst>
                  <a:outerShdw blurRad="38100" dist="38100" dir="2700000" algn="tl">
                    <a:srgbClr val="000000">
                      <a:alpha val="43137"/>
                    </a:srgbClr>
                  </a:outerShdw>
                </a:effectLst>
              </a:defRPr>
            </a:lvl1pPr>
          </a:lstStyle>
          <a:p>
            <a:r>
              <a:rPr lang="en-US" dirty="0"/>
              <a:t>Click to add title</a:t>
            </a:r>
          </a:p>
        </p:txBody>
      </p:sp>
      <p:sp>
        <p:nvSpPr>
          <p:cNvPr id="19" name="Subtitle 2">
            <a:extLst>
              <a:ext uri="{FF2B5EF4-FFF2-40B4-BE49-F238E27FC236}">
                <a16:creationId xmlns:a16="http://schemas.microsoft.com/office/drawing/2014/main" id="{0F34EB02-AC27-416D-A53F-77F9841BFD7D}"/>
              </a:ext>
            </a:extLst>
          </p:cNvPr>
          <p:cNvSpPr>
            <a:spLocks noGrp="1"/>
          </p:cNvSpPr>
          <p:nvPr>
            <p:ph type="subTitle" idx="1"/>
          </p:nvPr>
        </p:nvSpPr>
        <p:spPr>
          <a:xfrm>
            <a:off x="1218708" y="5101548"/>
            <a:ext cx="9781327" cy="502958"/>
          </a:xfrm>
        </p:spPr>
        <p:txBody>
          <a:bodyPr anchor="t">
            <a:normAutofit/>
          </a:bodyPr>
          <a:lstStyle>
            <a:lvl1pPr marL="0" indent="0" algn="ctr">
              <a:buNone/>
              <a:defRPr sz="2800"/>
            </a:lvl1pPr>
          </a:lstStyle>
          <a:p>
            <a:pPr>
              <a:lnSpc>
                <a:spcPct val="110000"/>
              </a:lnSpc>
            </a:pPr>
            <a:r>
              <a:rPr lang="en-US" sz="2200">
                <a:solidFill>
                  <a:srgbClr val="FFFFFF"/>
                </a:solidFill>
                <a:effectLst>
                  <a:outerShdw blurRad="38100" dist="38100" dir="2700000" algn="tl">
                    <a:srgbClr val="000000">
                      <a:alpha val="43137"/>
                    </a:srgbClr>
                  </a:outerShdw>
                </a:effectLst>
                <a:cs typeface="Segoe UI Semilight" panose="020B0402040204020203" pitchFamily="34" charset="0"/>
              </a:rPr>
              <a:t>Click to edit Master subtitle style</a:t>
            </a:r>
            <a:endParaRPr lang="en-US" sz="2200" dirty="0">
              <a:solidFill>
                <a:srgbClr val="FFFFFF"/>
              </a:solidFill>
              <a:effectLst>
                <a:outerShdw blurRad="38100" dist="38100" dir="2700000" algn="tl">
                  <a:srgbClr val="000000">
                    <a:alpha val="43137"/>
                  </a:srgbClr>
                </a:outerShdw>
              </a:effectLst>
              <a:cs typeface="Segoe UI Semilight" panose="020B0402040204020203" pitchFamily="34" charset="0"/>
            </a:endParaRPr>
          </a:p>
        </p:txBody>
      </p:sp>
    </p:spTree>
    <p:extLst>
      <p:ext uri="{BB962C8B-B14F-4D97-AF65-F5344CB8AC3E}">
        <p14:creationId xmlns:p14="http://schemas.microsoft.com/office/powerpoint/2010/main" val="3197212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am">
    <p:bg>
      <p:bgPr>
        <a:solidFill>
          <a:schemeClr val="bg2">
            <a:alpha val="70000"/>
          </a:schemeClr>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798F9B1-9C80-43D7-9EEB-62368C6E4700}"/>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9" name="Rectangle 18">
            <a:extLst>
              <a:ext uri="{FF2B5EF4-FFF2-40B4-BE49-F238E27FC236}">
                <a16:creationId xmlns:a16="http://schemas.microsoft.com/office/drawing/2014/main" id="{B19F8183-B975-40ED-AF54-2E47480E8FDF}"/>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0" name="Title 1">
            <a:extLst>
              <a:ext uri="{FF2B5EF4-FFF2-40B4-BE49-F238E27FC236}">
                <a16:creationId xmlns:a16="http://schemas.microsoft.com/office/drawing/2014/main" id="{5F15006B-9319-46AF-AE0D-7BBBA5A5FEED}"/>
              </a:ext>
            </a:extLst>
          </p:cNvPr>
          <p:cNvSpPr>
            <a:spLocks noGrp="1"/>
          </p:cNvSpPr>
          <p:nvPr>
            <p:ph type="title"/>
          </p:nvPr>
        </p:nvSpPr>
        <p:spPr>
          <a:xfrm>
            <a:off x="838200" y="4679001"/>
            <a:ext cx="10348147" cy="1388631"/>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1" name="Date Placeholder 5">
            <a:extLst>
              <a:ext uri="{FF2B5EF4-FFF2-40B4-BE49-F238E27FC236}">
                <a16:creationId xmlns:a16="http://schemas.microsoft.com/office/drawing/2014/main" id="{EF966BF4-C741-471C-BD3E-40536108BDFF}"/>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22" name="Footer Placeholder 6">
            <a:extLst>
              <a:ext uri="{FF2B5EF4-FFF2-40B4-BE49-F238E27FC236}">
                <a16:creationId xmlns:a16="http://schemas.microsoft.com/office/drawing/2014/main" id="{E4052D32-8B32-4C10-8FF9-3CC40E7F37A9}"/>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23" name="Slide Number Placeholder 7">
            <a:extLst>
              <a:ext uri="{FF2B5EF4-FFF2-40B4-BE49-F238E27FC236}">
                <a16:creationId xmlns:a16="http://schemas.microsoft.com/office/drawing/2014/main" id="{423F6085-8F80-41B9-9BA1-8719DDB0C31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A7452533-4333-455C-A755-FD0DB695115D}"/>
              </a:ext>
            </a:extLst>
          </p:cNvPr>
          <p:cNvSpPr>
            <a:spLocks noGrp="1"/>
          </p:cNvSpPr>
          <p:nvPr>
            <p:ph sz="quarter" idx="13" hasCustomPrompt="1"/>
          </p:nvPr>
        </p:nvSpPr>
        <p:spPr>
          <a:xfrm>
            <a:off x="392113" y="217488"/>
            <a:ext cx="11407775" cy="434498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add content</a:t>
            </a:r>
          </a:p>
        </p:txBody>
      </p:sp>
    </p:spTree>
    <p:extLst>
      <p:ext uri="{BB962C8B-B14F-4D97-AF65-F5344CB8AC3E}">
        <p14:creationId xmlns:p14="http://schemas.microsoft.com/office/powerpoint/2010/main" val="1726798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meline">
    <p:bg>
      <p:bgPr>
        <a:solidFill>
          <a:schemeClr val="bg2">
            <a:alpha val="70000"/>
          </a:schemeClr>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8EB1B99-4A44-424D-960B-E39E95E47FE1}"/>
              </a:ext>
              <a:ext uri="{C183D7F6-B498-43B3-948B-1728B52AA6E4}">
                <adec:decorative xmlns:adec="http://schemas.microsoft.com/office/drawing/2017/decorative" val="1"/>
              </a:ext>
            </a:extLst>
          </p:cNvPr>
          <p:cNvSpPr/>
          <p:nvPr userDrawn="1"/>
        </p:nvSpPr>
        <p:spPr>
          <a:xfrm>
            <a:off x="0" y="4563122"/>
            <a:ext cx="12188952" cy="2294878"/>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7" name="Rectangle 26">
            <a:extLst>
              <a:ext uri="{FF2B5EF4-FFF2-40B4-BE49-F238E27FC236}">
                <a16:creationId xmlns:a16="http://schemas.microsoft.com/office/drawing/2014/main" id="{1C4B9F2D-4BC8-49AA-AF37-3F0C8E5A2D87}"/>
              </a:ext>
              <a:ext uri="{C183D7F6-B498-43B3-948B-1728B52AA6E4}">
                <adec:decorative xmlns:adec="http://schemas.microsoft.com/office/drawing/2017/decorative" val="1"/>
              </a:ext>
            </a:extLst>
          </p:cNvPr>
          <p:cNvSpPr/>
          <p:nvPr userDrawn="1"/>
        </p:nvSpPr>
        <p:spPr>
          <a:xfrm>
            <a:off x="0" y="4632326"/>
            <a:ext cx="12188952" cy="2225674"/>
          </a:xfrm>
          <a:prstGeom prst="rect">
            <a:avLst/>
          </a:prstGeom>
          <a:blipFill dpi="0" rotWithShape="1">
            <a:blip r:embed="rId2">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28" name="Title 1">
            <a:extLst>
              <a:ext uri="{FF2B5EF4-FFF2-40B4-BE49-F238E27FC236}">
                <a16:creationId xmlns:a16="http://schemas.microsoft.com/office/drawing/2014/main" id="{59607F4D-1EB7-4A8D-BDBE-3FBD59A56ECE}"/>
              </a:ext>
            </a:extLst>
          </p:cNvPr>
          <p:cNvSpPr>
            <a:spLocks noGrp="1"/>
          </p:cNvSpPr>
          <p:nvPr>
            <p:ph type="title"/>
          </p:nvPr>
        </p:nvSpPr>
        <p:spPr>
          <a:xfrm>
            <a:off x="838200" y="4581785"/>
            <a:ext cx="10348147" cy="1572606"/>
          </a:xfrm>
        </p:spPr>
        <p:txBody>
          <a:bodyPr>
            <a:normAutofit/>
          </a:bodyPr>
          <a:lstStyle/>
          <a:p>
            <a:pPr>
              <a:lnSpc>
                <a:spcPct val="100000"/>
              </a:lnSpc>
            </a:pPr>
            <a:r>
              <a:rPr lang="en-US" spc="120">
                <a:solidFill>
                  <a:schemeClr val="bg1"/>
                </a:solidFill>
                <a:cs typeface="Posterama" panose="020B0504020200020000" pitchFamily="34" charset="0"/>
              </a:rPr>
              <a:t>Click to edit Master title style</a:t>
            </a:r>
            <a:endParaRPr lang="en-US" spc="120" dirty="0">
              <a:solidFill>
                <a:schemeClr val="bg1"/>
              </a:solidFill>
              <a:cs typeface="Posterama" panose="020B0504020200020000" pitchFamily="34" charset="0"/>
            </a:endParaRPr>
          </a:p>
        </p:txBody>
      </p:sp>
      <p:sp>
        <p:nvSpPr>
          <p:cNvPr id="29" name="Date Placeholder 5">
            <a:extLst>
              <a:ext uri="{FF2B5EF4-FFF2-40B4-BE49-F238E27FC236}">
                <a16:creationId xmlns:a16="http://schemas.microsoft.com/office/drawing/2014/main" id="{D059A74B-DC70-4E6A-8B79-92049E91B19C}"/>
              </a:ext>
            </a:extLst>
          </p:cNvPr>
          <p:cNvSpPr>
            <a:spLocks noGrp="1"/>
          </p:cNvSpPr>
          <p:nvPr>
            <p:ph type="dt" sz="half" idx="10"/>
          </p:nvPr>
        </p:nvSpPr>
        <p:spPr>
          <a:xfrm>
            <a:off x="838200" y="6324600"/>
            <a:ext cx="2743200" cy="365125"/>
          </a:xfrm>
        </p:spPr>
        <p:txBody>
          <a:bodyPr/>
          <a:lstStyle>
            <a:lvl1pPr>
              <a:defRPr/>
            </a:lvl1pPr>
          </a:lstStyle>
          <a:p>
            <a:pPr>
              <a:defRPr/>
            </a:pPr>
            <a:r>
              <a:rPr lang="en-US" dirty="0">
                <a:solidFill>
                  <a:prstClr val="white">
                    <a:alpha val="60000"/>
                  </a:prstClr>
                </a:solidFill>
              </a:rPr>
              <a:t>20XX</a:t>
            </a:r>
          </a:p>
        </p:txBody>
      </p:sp>
      <p:sp>
        <p:nvSpPr>
          <p:cNvPr id="30" name="Footer Placeholder 6">
            <a:extLst>
              <a:ext uri="{FF2B5EF4-FFF2-40B4-BE49-F238E27FC236}">
                <a16:creationId xmlns:a16="http://schemas.microsoft.com/office/drawing/2014/main" id="{60A3B447-230B-4641-9E61-C6AFA8ADA113}"/>
              </a:ext>
            </a:extLst>
          </p:cNvPr>
          <p:cNvSpPr>
            <a:spLocks noGrp="1"/>
          </p:cNvSpPr>
          <p:nvPr>
            <p:ph type="ftr" sz="quarter" idx="11"/>
          </p:nvPr>
        </p:nvSpPr>
        <p:spPr>
          <a:xfrm>
            <a:off x="4038600" y="63246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Presentation title</a:t>
            </a:r>
          </a:p>
        </p:txBody>
      </p:sp>
      <p:sp>
        <p:nvSpPr>
          <p:cNvPr id="31" name="Slide Number Placeholder 7">
            <a:extLst>
              <a:ext uri="{FF2B5EF4-FFF2-40B4-BE49-F238E27FC236}">
                <a16:creationId xmlns:a16="http://schemas.microsoft.com/office/drawing/2014/main" id="{D891FDCC-CEC5-46EA-83E5-AF2316413B93}"/>
              </a:ext>
            </a:extLst>
          </p:cNvPr>
          <p:cNvSpPr>
            <a:spLocks noGrp="1"/>
          </p:cNvSpPr>
          <p:nvPr>
            <p:ph type="sldNum" sz="quarter" idx="12"/>
          </p:nvPr>
        </p:nvSpPr>
        <p:spPr>
          <a:xfrm>
            <a:off x="8610600" y="632460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77112BDF-BBAF-4198-8203-F269CA203EB7}"/>
              </a:ext>
            </a:extLst>
          </p:cNvPr>
          <p:cNvSpPr>
            <a:spLocks noGrp="1"/>
          </p:cNvSpPr>
          <p:nvPr>
            <p:ph sz="quarter" idx="13" hasCustomPrompt="1"/>
          </p:nvPr>
        </p:nvSpPr>
        <p:spPr>
          <a:xfrm>
            <a:off x="1089025" y="209550"/>
            <a:ext cx="10013950" cy="4143375"/>
          </a:xfrm>
        </p:spPr>
        <p:txBody>
          <a:bodyPr/>
          <a:lstStyle>
            <a:lvl1pPr>
              <a:defRPr>
                <a:solidFill>
                  <a:schemeClr val="tx1"/>
                </a:solidFill>
              </a:defRPr>
            </a:lvl1pPr>
          </a:lstStyle>
          <a:p>
            <a:pPr lvl="0"/>
            <a:r>
              <a:rPr lang="en-US" dirty="0"/>
              <a:t>Click to add content</a:t>
            </a:r>
          </a:p>
        </p:txBody>
      </p:sp>
    </p:spTree>
    <p:extLst>
      <p:ext uri="{BB962C8B-B14F-4D97-AF65-F5344CB8AC3E}">
        <p14:creationId xmlns:p14="http://schemas.microsoft.com/office/powerpoint/2010/main" val="656986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2 Column">
    <p:bg>
      <p:bgPr>
        <a:solidFill>
          <a:schemeClr val="bg2">
            <a:alpha val="70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DFDE745-8E05-475F-BC08-E9B8B01E6267}"/>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10744200" y="0"/>
            <a:ext cx="1447800" cy="1535750"/>
          </a:xfrm>
          <a:prstGeom prst="rect">
            <a:avLst/>
          </a:prstGeom>
        </p:spPr>
      </p:pic>
      <p:sp>
        <p:nvSpPr>
          <p:cNvPr id="10" name="Title 1">
            <a:extLst>
              <a:ext uri="{FF2B5EF4-FFF2-40B4-BE49-F238E27FC236}">
                <a16:creationId xmlns:a16="http://schemas.microsoft.com/office/drawing/2014/main" id="{D4AB668B-5364-48F5-8E6A-67B8A330D922}"/>
              </a:ext>
            </a:extLst>
          </p:cNvPr>
          <p:cNvSpPr>
            <a:spLocks noGrp="1"/>
          </p:cNvSpPr>
          <p:nvPr>
            <p:ph type="title"/>
          </p:nvPr>
        </p:nvSpPr>
        <p:spPr>
          <a:xfrm>
            <a:off x="838201" y="559814"/>
            <a:ext cx="10348146" cy="753172"/>
          </a:xfrm>
        </p:spPr>
        <p:txBody>
          <a:bodyPr anchor="t">
            <a:normAutofit/>
          </a:bodyPr>
          <a:lstStyle>
            <a:lvl1pPr>
              <a:defRPr>
                <a:solidFill>
                  <a:schemeClr val="tx2"/>
                </a:solidFill>
              </a:defRPr>
            </a:lvl1pPr>
          </a:lstStyle>
          <a:p>
            <a:pPr>
              <a:lnSpc>
                <a:spcPct val="100000"/>
              </a:lnSpc>
            </a:pPr>
            <a:r>
              <a:rPr lang="en-US" spc="120">
                <a:solidFill>
                  <a:schemeClr val="tx2"/>
                </a:solidFill>
                <a:cs typeface="Posterama" panose="020B0504020200020000" pitchFamily="34" charset="0"/>
              </a:rPr>
              <a:t>Click to edit Master title style</a:t>
            </a:r>
            <a:endParaRPr lang="en-US" spc="120" dirty="0">
              <a:solidFill>
                <a:schemeClr val="tx2"/>
              </a:solidFill>
              <a:cs typeface="Posterama" panose="020B0504020200020000" pitchFamily="34" charset="0"/>
            </a:endParaRPr>
          </a:p>
        </p:txBody>
      </p:sp>
      <p:pic>
        <p:nvPicPr>
          <p:cNvPr id="11" name="Picture 10">
            <a:extLst>
              <a:ext uri="{FF2B5EF4-FFF2-40B4-BE49-F238E27FC236}">
                <a16:creationId xmlns:a16="http://schemas.microsoft.com/office/drawing/2014/main" id="{BDCD62CE-FD0C-47C1-94CE-C2F8B5AA8272}"/>
              </a:ext>
              <a:ext uri="{C183D7F6-B498-43B3-948B-1728B52AA6E4}">
                <adec:decorative xmlns:adec="http://schemas.microsoft.com/office/drawing/2017/decorative" val="1"/>
              </a:ext>
            </a:extLst>
          </p:cNvPr>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rot="10800000">
            <a:off x="-1" y="2719661"/>
            <a:ext cx="830249" cy="2548349"/>
          </a:xfrm>
          <a:prstGeom prst="rect">
            <a:avLst/>
          </a:prstGeom>
        </p:spPr>
      </p:pic>
      <p:sp>
        <p:nvSpPr>
          <p:cNvPr id="16" name="Text Placeholder 15">
            <a:extLst>
              <a:ext uri="{FF2B5EF4-FFF2-40B4-BE49-F238E27FC236}">
                <a16:creationId xmlns:a16="http://schemas.microsoft.com/office/drawing/2014/main" id="{400F5829-71BC-4CC0-A88E-2D9B5D18E8D6}"/>
              </a:ext>
            </a:extLst>
          </p:cNvPr>
          <p:cNvSpPr>
            <a:spLocks noGrp="1"/>
          </p:cNvSpPr>
          <p:nvPr>
            <p:ph type="body" sz="quarter" idx="13" hasCustomPrompt="1"/>
          </p:nvPr>
        </p:nvSpPr>
        <p:spPr>
          <a:xfrm>
            <a:off x="1612288"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19" name="Text Placeholder 18">
            <a:extLst>
              <a:ext uri="{FF2B5EF4-FFF2-40B4-BE49-F238E27FC236}">
                <a16:creationId xmlns:a16="http://schemas.microsoft.com/office/drawing/2014/main" id="{FD2F63FE-D5D7-44B0-B72C-D45AA6EE129B}"/>
              </a:ext>
            </a:extLst>
          </p:cNvPr>
          <p:cNvSpPr>
            <a:spLocks noGrp="1"/>
          </p:cNvSpPr>
          <p:nvPr>
            <p:ph type="body" sz="quarter" idx="15" hasCustomPrompt="1"/>
          </p:nvPr>
        </p:nvSpPr>
        <p:spPr>
          <a:xfrm>
            <a:off x="1612900"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7" name="Text Placeholder 15">
            <a:extLst>
              <a:ext uri="{FF2B5EF4-FFF2-40B4-BE49-F238E27FC236}">
                <a16:creationId xmlns:a16="http://schemas.microsoft.com/office/drawing/2014/main" id="{E0314D87-B4EE-460E-B18F-73BD13911150}"/>
              </a:ext>
            </a:extLst>
          </p:cNvPr>
          <p:cNvSpPr>
            <a:spLocks noGrp="1"/>
          </p:cNvSpPr>
          <p:nvPr>
            <p:ph type="body" sz="quarter" idx="14" hasCustomPrompt="1"/>
          </p:nvPr>
        </p:nvSpPr>
        <p:spPr>
          <a:xfrm>
            <a:off x="6266350" y="1719628"/>
            <a:ext cx="4307865" cy="554038"/>
          </a:xfrm>
        </p:spPr>
        <p:txBody>
          <a:bodyPr>
            <a:normAutofit/>
          </a:bodyPr>
          <a:lstStyle>
            <a:lvl1pPr marL="0" indent="0">
              <a:buNone/>
              <a:defRPr sz="2400" b="1">
                <a:solidFill>
                  <a:schemeClr val="accent4"/>
                </a:solidFill>
              </a:defRPr>
            </a:lvl1pPr>
          </a:lstStyle>
          <a:p>
            <a:pPr lvl="0"/>
            <a:r>
              <a:rPr lang="en-US" dirty="0"/>
              <a:t>Click to add subtitle</a:t>
            </a:r>
          </a:p>
        </p:txBody>
      </p:sp>
      <p:sp>
        <p:nvSpPr>
          <p:cNvPr id="20" name="Text Placeholder 18">
            <a:extLst>
              <a:ext uri="{FF2B5EF4-FFF2-40B4-BE49-F238E27FC236}">
                <a16:creationId xmlns:a16="http://schemas.microsoft.com/office/drawing/2014/main" id="{C6020A13-A1EE-4B0D-9E98-DEC8824C5969}"/>
              </a:ext>
            </a:extLst>
          </p:cNvPr>
          <p:cNvSpPr>
            <a:spLocks noGrp="1"/>
          </p:cNvSpPr>
          <p:nvPr>
            <p:ph type="body" sz="quarter" idx="16" hasCustomPrompt="1"/>
          </p:nvPr>
        </p:nvSpPr>
        <p:spPr>
          <a:xfrm>
            <a:off x="6266838" y="2332649"/>
            <a:ext cx="4306888" cy="3529013"/>
          </a:xfrm>
        </p:spPr>
        <p:txBody>
          <a:bodyPr>
            <a:normAutofit/>
          </a:bodyPr>
          <a:lstStyle>
            <a:lvl1pPr marL="285750" indent="-285750">
              <a:buFont typeface="Arial" panose="020B0604020202020204" pitchFamily="34" charset="0"/>
              <a:buChar char="•"/>
              <a:defRPr sz="1800">
                <a:solidFill>
                  <a:schemeClr val="tx2"/>
                </a:solidFill>
              </a:defRPr>
            </a:lvl1pPr>
          </a:lstStyle>
          <a:p>
            <a:pPr lvl="0"/>
            <a:r>
              <a:rPr lang="en-US" dirty="0"/>
              <a:t>Click to add text</a:t>
            </a:r>
          </a:p>
        </p:txBody>
      </p:sp>
      <p:sp>
        <p:nvSpPr>
          <p:cNvPr id="12" name="Date Placeholder 5">
            <a:extLst>
              <a:ext uri="{FF2B5EF4-FFF2-40B4-BE49-F238E27FC236}">
                <a16:creationId xmlns:a16="http://schemas.microsoft.com/office/drawing/2014/main" id="{DB65338A-C6F0-4F28-B7EA-064B872F628B}"/>
              </a:ext>
            </a:extLst>
          </p:cNvPr>
          <p:cNvSpPr>
            <a:spLocks noGrp="1"/>
          </p:cNvSpPr>
          <p:nvPr>
            <p:ph type="dt" sz="half" idx="10"/>
          </p:nvPr>
        </p:nvSpPr>
        <p:spPr>
          <a:xfrm>
            <a:off x="838200" y="6324600"/>
            <a:ext cx="2743200" cy="365125"/>
          </a:xfrm>
        </p:spPr>
        <p:txBody>
          <a:bodyPr/>
          <a:lstStyle>
            <a:lvl1pPr>
              <a:defRPr>
                <a:solidFill>
                  <a:schemeClr val="tx1">
                    <a:alpha val="60000"/>
                  </a:schemeClr>
                </a:solidFill>
              </a:defRPr>
            </a:lvl1pPr>
          </a:lstStyle>
          <a:p>
            <a:pPr>
              <a:defRPr/>
            </a:pPr>
            <a:r>
              <a:rPr lang="en-US" dirty="0"/>
              <a:t>20XX</a:t>
            </a:r>
          </a:p>
        </p:txBody>
      </p:sp>
      <p:sp>
        <p:nvSpPr>
          <p:cNvPr id="13" name="Footer Placeholder 6">
            <a:extLst>
              <a:ext uri="{FF2B5EF4-FFF2-40B4-BE49-F238E27FC236}">
                <a16:creationId xmlns:a16="http://schemas.microsoft.com/office/drawing/2014/main" id="{5743896B-BFE2-4F6B-B431-CF4B29CD3815}"/>
              </a:ext>
            </a:extLst>
          </p:cNvPr>
          <p:cNvSpPr>
            <a:spLocks noGrp="1"/>
          </p:cNvSpPr>
          <p:nvPr>
            <p:ph type="ftr" sz="quarter" idx="11"/>
          </p:nvPr>
        </p:nvSpPr>
        <p:spPr>
          <a:xfrm>
            <a:off x="4038600" y="6324600"/>
            <a:ext cx="4114800" cy="365125"/>
          </a:xfrm>
        </p:spPr>
        <p:txBody>
          <a:bodyPr/>
          <a:lstStyle>
            <a:lvl1pPr>
              <a:defRPr>
                <a:solidFill>
                  <a:schemeClr val="tx1">
                    <a:alpha val="60000"/>
                  </a:schemeClr>
                </a:solidFill>
              </a:defRPr>
            </a:lvl1pPr>
          </a:lstStyle>
          <a:p>
            <a:r>
              <a:rPr lang="en-US" dirty="0"/>
              <a:t>Presentation title</a:t>
            </a:r>
          </a:p>
        </p:txBody>
      </p:sp>
      <p:sp>
        <p:nvSpPr>
          <p:cNvPr id="14" name="Slide Number Placeholder 7">
            <a:extLst>
              <a:ext uri="{FF2B5EF4-FFF2-40B4-BE49-F238E27FC236}">
                <a16:creationId xmlns:a16="http://schemas.microsoft.com/office/drawing/2014/main" id="{1F6558AB-F8E9-4605-A5ED-FE3F46A11262}"/>
              </a:ext>
            </a:extLst>
          </p:cNvPr>
          <p:cNvSpPr>
            <a:spLocks noGrp="1"/>
          </p:cNvSpPr>
          <p:nvPr>
            <p:ph type="sldNum" sz="quarter" idx="12"/>
          </p:nvPr>
        </p:nvSpPr>
        <p:spPr>
          <a:xfrm>
            <a:off x="8610600" y="6324600"/>
            <a:ext cx="2743200" cy="365125"/>
          </a:xfrm>
        </p:spPr>
        <p:txBody>
          <a:bodyPr/>
          <a:lstStyle>
            <a:lvl1pPr>
              <a:defRPr>
                <a:solidFill>
                  <a:schemeClr val="tx1">
                    <a:alpha val="60000"/>
                  </a:schemeClr>
                </a:solidFill>
              </a:defRPr>
            </a:lvl1pPr>
          </a:lstStyle>
          <a:p>
            <a:pPr>
              <a:defRPr/>
            </a:pPr>
            <a:fld id="{73B850FF-6169-4056-8077-06FFA93A5366}" type="slidenum">
              <a:rPr lang="en-US" smtClean="0"/>
              <a:pPr>
                <a:defRPr/>
              </a:pPr>
              <a:t>‹#›</a:t>
            </a:fld>
            <a:endParaRPr lang="en-US" dirty="0"/>
          </a:p>
        </p:txBody>
      </p:sp>
    </p:spTree>
    <p:extLst>
      <p:ext uri="{BB962C8B-B14F-4D97-AF65-F5344CB8AC3E}">
        <p14:creationId xmlns:p14="http://schemas.microsoft.com/office/powerpoint/2010/main" val="387286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4">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r>
              <a:rPr lang="en-US" dirty="0"/>
              <a:t>20XX</a:t>
            </a:r>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37308740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9" r:id="rId6"/>
    <p:sldLayoutId id="2147483740" r:id="rId7"/>
    <p:sldLayoutId id="2147483741" r:id="rId8"/>
    <p:sldLayoutId id="2147483742" r:id="rId9"/>
    <p:sldLayoutId id="2147483743" r:id="rId10"/>
    <p:sldLayoutId id="2147483756" r:id="rId11"/>
    <p:sldLayoutId id="2147483769" r:id="rId12"/>
  </p:sldLayoutIdLst>
  <p:hf hdr="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bpsbioscience.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TfkEBb7QYeY"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hyperlink" Target="https://toe.cenproject.org/" TargetMode="External"/><Relationship Id="rId3" Type="http://schemas.openxmlformats.org/officeDocument/2006/relationships/hyperlink" Target="https://doi.org/10.1016/j.sciaf.2023.e01729" TargetMode="External"/><Relationship Id="rId7" Type="http://schemas.openxmlformats.org/officeDocument/2006/relationships/hyperlink" Target="https://www.kcl.ac.uk/neuroscience/about/what-is-neuroscience" TargetMode="Externa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hyperlink" Target="https://doi.org/10.1080/00947679.2015.12059127" TargetMode="External"/><Relationship Id="rId11" Type="http://schemas.openxmlformats.org/officeDocument/2006/relationships/hyperlink" Target="https://doi.org/10.31219/osf.io/wmqet" TargetMode="External"/><Relationship Id="rId5" Type="http://schemas.openxmlformats.org/officeDocument/2006/relationships/hyperlink" Target="https://doi.org/10.1016/j.plrev.2013.08.002" TargetMode="External"/><Relationship Id="rId10" Type="http://schemas.openxmlformats.org/officeDocument/2006/relationships/hyperlink" Target="https://doi.org/10.31219/osf.io/xarn8" TargetMode="External"/><Relationship Id="rId4" Type="http://schemas.openxmlformats.org/officeDocument/2006/relationships/hyperlink" Target="https://doi.org/10.2307/219809" TargetMode="External"/><Relationship Id="rId9" Type="http://schemas.openxmlformats.org/officeDocument/2006/relationships/hyperlink" Target="https://toe.cenproject.org/building-the-internet-model-of-the-theory-of-everything-itoe-version-0-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hyperlink" Target="https://youtu.be/GZH47dhqLgM"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0B2BB2-146B-4714-8570-77C449ABC0E1}"/>
              </a:ext>
            </a:extLst>
          </p:cNvPr>
          <p:cNvSpPr>
            <a:spLocks noGrp="1"/>
          </p:cNvSpPr>
          <p:nvPr>
            <p:ph type="ctrTitle"/>
          </p:nvPr>
        </p:nvSpPr>
        <p:spPr>
          <a:xfrm>
            <a:off x="1293876" y="304801"/>
            <a:ext cx="9601200" cy="1534297"/>
          </a:xfrm>
        </p:spPr>
        <p:txBody>
          <a:bodyPr/>
          <a:lstStyle/>
          <a:p>
            <a:r>
              <a:rPr lang="en-US" dirty="0"/>
              <a:t>IFA Neuroscience (</a:t>
            </a:r>
            <a:r>
              <a:rPr lang="en-US" dirty="0" err="1"/>
              <a:t>IFANeuro</a:t>
            </a:r>
            <a:r>
              <a:rPr lang="en-US" dirty="0"/>
              <a:t>): TOE Neuroscience (</a:t>
            </a:r>
            <a:r>
              <a:rPr lang="en-US" dirty="0" err="1"/>
              <a:t>TOENeuro</a:t>
            </a:r>
            <a:r>
              <a:rPr lang="en-US" dirty="0"/>
              <a:t>)</a:t>
            </a:r>
          </a:p>
        </p:txBody>
      </p:sp>
      <p:sp>
        <p:nvSpPr>
          <p:cNvPr id="7" name="Subtitle 6">
            <a:extLst>
              <a:ext uri="{FF2B5EF4-FFF2-40B4-BE49-F238E27FC236}">
                <a16:creationId xmlns:a16="http://schemas.microsoft.com/office/drawing/2014/main" id="{7DEE731E-C361-4204-9B35-43843B693B77}"/>
              </a:ext>
            </a:extLst>
          </p:cNvPr>
          <p:cNvSpPr>
            <a:spLocks noGrp="1"/>
          </p:cNvSpPr>
          <p:nvPr>
            <p:ph type="subTitle" idx="1"/>
          </p:nvPr>
        </p:nvSpPr>
        <p:spPr>
          <a:xfrm>
            <a:off x="1712976" y="1905001"/>
            <a:ext cx="8763001" cy="962442"/>
          </a:xfrm>
        </p:spPr>
        <p:txBody>
          <a:bodyPr>
            <a:normAutofit fontScale="92500" lnSpcReduction="20000"/>
          </a:bodyPr>
          <a:lstStyle/>
          <a:p>
            <a:r>
              <a:rPr lang="en-US" dirty="0"/>
              <a:t>Tijani Mustapha Abiodun Adedeji</a:t>
            </a:r>
          </a:p>
          <a:p>
            <a:r>
              <a:rPr lang="en-US" b="1" dirty="0" err="1"/>
              <a:t>CENProject</a:t>
            </a:r>
            <a:endParaRPr lang="en-US" b="1" dirty="0"/>
          </a:p>
        </p:txBody>
      </p:sp>
      <p:sp>
        <p:nvSpPr>
          <p:cNvPr id="5" name="Picture Placeholder 4">
            <a:extLst>
              <a:ext uri="{FF2B5EF4-FFF2-40B4-BE49-F238E27FC236}">
                <a16:creationId xmlns:a16="http://schemas.microsoft.com/office/drawing/2014/main" id="{39718D1A-1BCC-CEDF-4AFE-06D154D58DF5}"/>
              </a:ext>
            </a:extLst>
          </p:cNvPr>
          <p:cNvSpPr>
            <a:spLocks noGrp="1"/>
          </p:cNvSpPr>
          <p:nvPr>
            <p:ph type="pic" sz="quarter" idx="13"/>
          </p:nvPr>
        </p:nvSpPr>
        <p:spPr/>
      </p:sp>
      <p:pic>
        <p:nvPicPr>
          <p:cNvPr id="12" name="Picture 11">
            <a:extLst>
              <a:ext uri="{FF2B5EF4-FFF2-40B4-BE49-F238E27FC236}">
                <a16:creationId xmlns:a16="http://schemas.microsoft.com/office/drawing/2014/main" id="{227B9EFC-DFF7-53B5-4E3A-396896062CC0}"/>
              </a:ext>
            </a:extLst>
          </p:cNvPr>
          <p:cNvPicPr>
            <a:picLocks noChangeAspect="1"/>
          </p:cNvPicPr>
          <p:nvPr/>
        </p:nvPicPr>
        <p:blipFill>
          <a:blip r:embed="rId2"/>
          <a:stretch>
            <a:fillRect/>
          </a:stretch>
        </p:blipFill>
        <p:spPr>
          <a:xfrm>
            <a:off x="4132826" y="3013207"/>
            <a:ext cx="4058216" cy="3844794"/>
          </a:xfrm>
          <a:prstGeom prst="rect">
            <a:avLst/>
          </a:prstGeom>
        </p:spPr>
      </p:pic>
    </p:spTree>
    <p:extLst>
      <p:ext uri="{BB962C8B-B14F-4D97-AF65-F5344CB8AC3E}">
        <p14:creationId xmlns:p14="http://schemas.microsoft.com/office/powerpoint/2010/main" val="3106661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114B1-4682-9F6B-C775-072D996A8EEB}"/>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D94247A9-5D41-08A1-B105-14B8CA8BDE21}"/>
              </a:ext>
            </a:extLst>
          </p:cNvPr>
          <p:cNvSpPr>
            <a:spLocks noGrp="1"/>
          </p:cNvSpPr>
          <p:nvPr>
            <p:ph type="title"/>
          </p:nvPr>
        </p:nvSpPr>
        <p:spPr>
          <a:xfrm>
            <a:off x="838200" y="4876800"/>
            <a:ext cx="10003218" cy="1219200"/>
          </a:xfrm>
        </p:spPr>
        <p:txBody>
          <a:bodyPr/>
          <a:lstStyle/>
          <a:p>
            <a:pPr algn="ctr"/>
            <a:r>
              <a:rPr lang="en-US" dirty="0"/>
              <a:t>Introduction to Neuroscience</a:t>
            </a:r>
          </a:p>
        </p:txBody>
      </p:sp>
      <p:sp>
        <p:nvSpPr>
          <p:cNvPr id="15" name="Content Placeholder 14">
            <a:extLst>
              <a:ext uri="{FF2B5EF4-FFF2-40B4-BE49-F238E27FC236}">
                <a16:creationId xmlns:a16="http://schemas.microsoft.com/office/drawing/2014/main" id="{AF7D4FCE-2694-148C-4914-FB30C7035C9B}"/>
              </a:ext>
            </a:extLst>
          </p:cNvPr>
          <p:cNvSpPr>
            <a:spLocks noGrp="1"/>
          </p:cNvSpPr>
          <p:nvPr>
            <p:ph type="body" sz="quarter" idx="14"/>
          </p:nvPr>
        </p:nvSpPr>
        <p:spPr>
          <a:xfrm>
            <a:off x="4109311" y="0"/>
            <a:ext cx="7614602" cy="4478283"/>
          </a:xfrm>
        </p:spPr>
        <p:txBody>
          <a:bodyPr>
            <a:normAutofit fontScale="77500" lnSpcReduction="20000"/>
          </a:bodyPr>
          <a:lstStyle/>
          <a:p>
            <a:pPr marL="285750" indent="-285750" algn="just">
              <a:buFont typeface="Arial" panose="020B0604020202020204" pitchFamily="34" charset="0"/>
              <a:buChar char="•"/>
            </a:pPr>
            <a:r>
              <a:rPr lang="en-US" dirty="0"/>
              <a:t>Neuroscience is the scientific study of the brain. </a:t>
            </a:r>
          </a:p>
          <a:p>
            <a:pPr marL="285750" indent="-285750" algn="just">
              <a:buFont typeface="Arial" panose="020B0604020202020204" pitchFamily="34" charset="0"/>
              <a:buChar char="•"/>
            </a:pPr>
            <a:r>
              <a:rPr lang="en-US" dirty="0"/>
              <a:t>The human brain contains 86 billion neurons (8.6 x 1010) (King’s College London [KCL], 2025). </a:t>
            </a:r>
          </a:p>
          <a:p>
            <a:pPr marL="285750" indent="-285750" algn="just">
              <a:buFont typeface="Arial" panose="020B0604020202020204" pitchFamily="34" charset="0"/>
              <a:buChar char="•"/>
            </a:pPr>
            <a:r>
              <a:rPr lang="en-US" dirty="0"/>
              <a:t>Neuroscientists are professionals, who investigate how these neurons connect with each other and with other parts of the nervous system as well as the rest of the body (KCL, 2025).</a:t>
            </a:r>
          </a:p>
          <a:p>
            <a:pPr marL="285750" indent="-285750" algn="just">
              <a:buFont typeface="Arial" panose="020B0604020202020204" pitchFamily="34" charset="0"/>
              <a:buChar char="•"/>
            </a:pPr>
            <a:r>
              <a:rPr lang="en-US" dirty="0"/>
              <a:t>Neuroscience is the scientific study of the nervous system, its functions, and its disorders (KCL, 2025).</a:t>
            </a:r>
          </a:p>
          <a:p>
            <a:pPr marL="285750" indent="-285750" algn="just">
              <a:buFont typeface="Arial" panose="020B0604020202020204" pitchFamily="34" charset="0"/>
              <a:buChar char="•"/>
            </a:pPr>
            <a:r>
              <a:rPr lang="en-US" dirty="0"/>
              <a:t>The nervous system comprises the brain, spinal cord, and peripheral nervous system  (that part of the nervous system that lies outside the brain and spinal cord).</a:t>
            </a:r>
          </a:p>
          <a:p>
            <a:pPr marL="285750" indent="-285750" algn="just">
              <a:buFont typeface="Arial" panose="020B0604020202020204" pitchFamily="34" charset="0"/>
              <a:buChar char="•"/>
            </a:pPr>
            <a:r>
              <a:rPr lang="en-US" dirty="0"/>
              <a:t>The nervous system is a complex network of nerves, the brain, and the spinal cord that controls how the body works.</a:t>
            </a:r>
          </a:p>
          <a:p>
            <a:pPr marL="285750" indent="-285750" algn="just">
              <a:buFont typeface="Arial" panose="020B0604020202020204" pitchFamily="34" charset="0"/>
              <a:buChar char="•"/>
            </a:pPr>
            <a:r>
              <a:rPr lang="en-US" dirty="0"/>
              <a:t>Also called Neural Science, Neuroscience is a multidisciplinary science combining physiology, anatomy, molecular biology, developmental biology, cytology, psychology, physics, computer science, chemistry, medicine, statistics, and mathematical modeling (Kandel, 2012). </a:t>
            </a:r>
          </a:p>
          <a:p>
            <a:pPr marL="285750" indent="-285750" algn="just">
              <a:buFont typeface="Arial" panose="020B0604020202020204" pitchFamily="34" charset="0"/>
              <a:buChar char="•"/>
            </a:pPr>
            <a:r>
              <a:rPr lang="en-US" dirty="0"/>
              <a:t>The aim is to understand the fundamental and emergent properties of neurons, glia, and neural circuits (Kandel, 2012). </a:t>
            </a:r>
          </a:p>
        </p:txBody>
      </p:sp>
      <p:sp>
        <p:nvSpPr>
          <p:cNvPr id="18" name="Date Placeholder 17">
            <a:extLst>
              <a:ext uri="{FF2B5EF4-FFF2-40B4-BE49-F238E27FC236}">
                <a16:creationId xmlns:a16="http://schemas.microsoft.com/office/drawing/2014/main" id="{D70AD722-CD68-78F9-A42A-A359C20F8414}"/>
              </a:ext>
            </a:extLst>
          </p:cNvPr>
          <p:cNvSpPr>
            <a:spLocks noGrp="1"/>
          </p:cNvSpPr>
          <p:nvPr>
            <p:ph type="dt" sz="half" idx="10"/>
          </p:nvPr>
        </p:nvSpPr>
        <p:spPr>
          <a:xfrm>
            <a:off x="838200" y="6327648"/>
            <a:ext cx="2743200" cy="365125"/>
          </a:xfrm>
        </p:spPr>
        <p:txBody>
          <a:bodyPr/>
          <a:lstStyle/>
          <a:p>
            <a:pPr lvl="0"/>
            <a:r>
              <a:rPr lang="en-US" noProof="0" dirty="0"/>
              <a:t>2025</a:t>
            </a:r>
          </a:p>
        </p:txBody>
      </p:sp>
      <p:sp>
        <p:nvSpPr>
          <p:cNvPr id="19" name="Footer Placeholder 18">
            <a:extLst>
              <a:ext uri="{FF2B5EF4-FFF2-40B4-BE49-F238E27FC236}">
                <a16:creationId xmlns:a16="http://schemas.microsoft.com/office/drawing/2014/main" id="{EB3B36FE-56D0-96C4-2ECC-E93C1F8D6809}"/>
              </a:ext>
            </a:extLst>
          </p:cNvPr>
          <p:cNvSpPr>
            <a:spLocks noGrp="1"/>
          </p:cNvSpPr>
          <p:nvPr>
            <p:ph type="ftr" sz="quarter" idx="11"/>
          </p:nvPr>
        </p:nvSpPr>
        <p:spPr>
          <a:xfrm>
            <a:off x="4109310" y="6327648"/>
            <a:ext cx="3976429" cy="365125"/>
          </a:xfrm>
        </p:spPr>
        <p:txBody>
          <a:bodyPr/>
          <a:lstStyle/>
          <a:p>
            <a:r>
              <a:rPr lang="en-US" dirty="0" err="1"/>
              <a:t>IFANeuro</a:t>
            </a:r>
            <a:endParaRPr lang="en-US" dirty="0"/>
          </a:p>
        </p:txBody>
      </p:sp>
      <p:sp>
        <p:nvSpPr>
          <p:cNvPr id="20" name="Slide Number Placeholder 19">
            <a:extLst>
              <a:ext uri="{FF2B5EF4-FFF2-40B4-BE49-F238E27FC236}">
                <a16:creationId xmlns:a16="http://schemas.microsoft.com/office/drawing/2014/main" id="{9AEE2E70-3A1B-D601-A5D2-51F3FE580EF7}"/>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10</a:t>
            </a:fld>
            <a:endParaRPr lang="en-US" noProof="0" dirty="0"/>
          </a:p>
        </p:txBody>
      </p:sp>
      <p:pic>
        <p:nvPicPr>
          <p:cNvPr id="7" name="Picture 6">
            <a:extLst>
              <a:ext uri="{FF2B5EF4-FFF2-40B4-BE49-F238E27FC236}">
                <a16:creationId xmlns:a16="http://schemas.microsoft.com/office/drawing/2014/main" id="{56808D0D-3E0C-DE80-04A4-60981328B6B8}"/>
              </a:ext>
            </a:extLst>
          </p:cNvPr>
          <p:cNvPicPr>
            <a:picLocks noChangeAspect="1"/>
          </p:cNvPicPr>
          <p:nvPr/>
        </p:nvPicPr>
        <p:blipFill>
          <a:blip r:embed="rId3"/>
          <a:stretch>
            <a:fillRect/>
          </a:stretch>
        </p:blipFill>
        <p:spPr>
          <a:xfrm>
            <a:off x="137823" y="699002"/>
            <a:ext cx="3971487" cy="2200582"/>
          </a:xfrm>
          <a:prstGeom prst="rect">
            <a:avLst/>
          </a:prstGeom>
        </p:spPr>
      </p:pic>
      <p:sp>
        <p:nvSpPr>
          <p:cNvPr id="9" name="TextBox 8">
            <a:extLst>
              <a:ext uri="{FF2B5EF4-FFF2-40B4-BE49-F238E27FC236}">
                <a16:creationId xmlns:a16="http://schemas.microsoft.com/office/drawing/2014/main" id="{AB5A84B8-C09F-9C22-8983-13AED442B2DA}"/>
              </a:ext>
            </a:extLst>
          </p:cNvPr>
          <p:cNvSpPr txBox="1"/>
          <p:nvPr/>
        </p:nvSpPr>
        <p:spPr>
          <a:xfrm>
            <a:off x="-9832" y="3244334"/>
            <a:ext cx="6105832" cy="369332"/>
          </a:xfrm>
          <a:prstGeom prst="rect">
            <a:avLst/>
          </a:prstGeom>
          <a:noFill/>
        </p:spPr>
        <p:txBody>
          <a:bodyPr wrap="square">
            <a:spAutoFit/>
          </a:bodyPr>
          <a:lstStyle/>
          <a:p>
            <a:r>
              <a:rPr lang="en-US" dirty="0"/>
              <a:t>Source: </a:t>
            </a:r>
            <a:r>
              <a:rPr lang="en-US" dirty="0">
                <a:hlinkClick r:id="rId4"/>
              </a:rPr>
              <a:t>https://bpsbioscience.com/</a:t>
            </a:r>
            <a:r>
              <a:rPr lang="en-US" dirty="0"/>
              <a:t> </a:t>
            </a:r>
          </a:p>
        </p:txBody>
      </p:sp>
    </p:spTree>
    <p:extLst>
      <p:ext uri="{BB962C8B-B14F-4D97-AF65-F5344CB8AC3E}">
        <p14:creationId xmlns:p14="http://schemas.microsoft.com/office/powerpoint/2010/main" val="310323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7E471-BF81-BECD-580E-4BEB59F509DA}"/>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A37587EA-E191-8184-5401-392CF76140C3}"/>
              </a:ext>
            </a:extLst>
          </p:cNvPr>
          <p:cNvSpPr>
            <a:spLocks noGrp="1"/>
          </p:cNvSpPr>
          <p:nvPr>
            <p:ph type="title"/>
          </p:nvPr>
        </p:nvSpPr>
        <p:spPr>
          <a:xfrm>
            <a:off x="838200" y="4876800"/>
            <a:ext cx="10003218" cy="1219200"/>
          </a:xfrm>
        </p:spPr>
        <p:txBody>
          <a:bodyPr>
            <a:normAutofit/>
          </a:bodyPr>
          <a:lstStyle/>
          <a:p>
            <a:pPr algn="ctr"/>
            <a:r>
              <a:rPr lang="en-US" dirty="0"/>
              <a:t>Introduction to the IFA Technology</a:t>
            </a:r>
          </a:p>
        </p:txBody>
      </p:sp>
      <p:sp>
        <p:nvSpPr>
          <p:cNvPr id="15" name="Content Placeholder 14">
            <a:extLst>
              <a:ext uri="{FF2B5EF4-FFF2-40B4-BE49-F238E27FC236}">
                <a16:creationId xmlns:a16="http://schemas.microsoft.com/office/drawing/2014/main" id="{5ABCC991-158B-766F-5D80-8BB67D473E03}"/>
              </a:ext>
            </a:extLst>
          </p:cNvPr>
          <p:cNvSpPr>
            <a:spLocks noGrp="1"/>
          </p:cNvSpPr>
          <p:nvPr>
            <p:ph type="body" sz="quarter" idx="14"/>
          </p:nvPr>
        </p:nvSpPr>
        <p:spPr>
          <a:xfrm>
            <a:off x="5633884" y="2559"/>
            <a:ext cx="6558116" cy="4600317"/>
          </a:xfrm>
        </p:spPr>
        <p:txBody>
          <a:bodyPr>
            <a:normAutofit fontScale="92500" lnSpcReduction="10000"/>
          </a:bodyPr>
          <a:lstStyle/>
          <a:p>
            <a:pPr marL="285750" indent="-285750" algn="just">
              <a:buFont typeface="Arial" panose="020B0604020202020204" pitchFamily="34" charset="0"/>
              <a:buChar char="•"/>
            </a:pPr>
            <a:r>
              <a:rPr lang="en-US" sz="1200" dirty="0"/>
              <a:t>Also known as the IFA Tech, the Internet Model of the Theory of Everything (</a:t>
            </a:r>
            <a:r>
              <a:rPr lang="en-US" sz="1200" dirty="0" err="1"/>
              <a:t>iTOE</a:t>
            </a:r>
            <a:r>
              <a:rPr lang="en-US" sz="1200" dirty="0"/>
              <a:t>) is the Theory of Everything developed in </a:t>
            </a:r>
            <a:r>
              <a:rPr lang="en-US" sz="1200" dirty="0" err="1"/>
              <a:t>CENProject</a:t>
            </a:r>
            <a:r>
              <a:rPr lang="en-US" sz="1200" dirty="0"/>
              <a:t> unifying and integrating all fields together (</a:t>
            </a:r>
            <a:r>
              <a:rPr lang="en-US" sz="1200" dirty="0" err="1"/>
              <a:t>iTOE</a:t>
            </a:r>
            <a:r>
              <a:rPr lang="en-US" sz="1200" dirty="0"/>
              <a:t>, 2024)</a:t>
            </a:r>
          </a:p>
          <a:p>
            <a:pPr marL="285750" indent="-285750" algn="just">
              <a:buFont typeface="Arial" panose="020B0604020202020204" pitchFamily="34" charset="0"/>
              <a:buChar char="•"/>
            </a:pPr>
            <a:r>
              <a:rPr lang="en-US" sz="1200" dirty="0"/>
              <a:t>Simply called IFA, it is based on the Odu Ifa and other African Indigenous Knowledge Systems (AIKS)</a:t>
            </a:r>
          </a:p>
          <a:p>
            <a:pPr marL="285750" indent="-285750" algn="just">
              <a:buFont typeface="Arial" panose="020B0604020202020204" pitchFamily="34" charset="0"/>
              <a:buChar char="•"/>
            </a:pPr>
            <a:r>
              <a:rPr lang="en-US" sz="1200" dirty="0"/>
              <a:t>IFA is the Universal System, which is the unique solution to the grand problem of developing the Theory of Everything (TOE) in Physics (</a:t>
            </a:r>
            <a:r>
              <a:rPr lang="en-US" sz="1200" dirty="0" err="1"/>
              <a:t>iTOE</a:t>
            </a:r>
            <a:r>
              <a:rPr lang="en-US" sz="1200" dirty="0"/>
              <a:t>, 2024a).</a:t>
            </a:r>
          </a:p>
          <a:p>
            <a:pPr marL="285750" indent="-285750" algn="just">
              <a:buFont typeface="Arial" panose="020B0604020202020204" pitchFamily="34" charset="0"/>
              <a:buChar char="•"/>
            </a:pPr>
            <a:r>
              <a:rPr lang="en-US" sz="1200" dirty="0"/>
              <a:t>The TOE, which has been an open problem in physical science for decades, seeks to provide a holistic and comprehensive model of the Universe unifying the whole of Physics together (</a:t>
            </a:r>
            <a:r>
              <a:rPr lang="en-US" sz="1200" dirty="0" err="1"/>
              <a:t>iTOE</a:t>
            </a:r>
            <a:r>
              <a:rPr lang="en-US" sz="1200" dirty="0"/>
              <a:t>, 2024a)</a:t>
            </a:r>
          </a:p>
          <a:p>
            <a:pPr marL="285750" indent="-285750" algn="just">
              <a:buFont typeface="Arial" panose="020B0604020202020204" pitchFamily="34" charset="0"/>
              <a:buChar char="•"/>
            </a:pPr>
            <a:r>
              <a:rPr lang="en-US" sz="1200" dirty="0"/>
              <a:t>IFA is the universal meta-model of the Internet based on the Odu Ifa combined with the Internet Model, Internet of Things (IoT), and Internet of Everything (IoE) in Computer Networking (Tijani et al., 2024).</a:t>
            </a:r>
          </a:p>
          <a:p>
            <a:pPr marL="285750" indent="-285750" algn="just">
              <a:buFont typeface="Arial" panose="020B0604020202020204" pitchFamily="34" charset="0"/>
              <a:buChar char="•"/>
            </a:pPr>
            <a:r>
              <a:rPr lang="en-US" sz="1200" dirty="0"/>
              <a:t>It is the Internet of Internets: In this Tech, we use Ifa numbers and Ifa algebras to model all fields as knowledge networks (mathematical structures), with all the fields made to “talk” to one another in Ifa Language within the TOE.</a:t>
            </a:r>
          </a:p>
          <a:p>
            <a:pPr marL="285750" indent="-285750" algn="just">
              <a:buFont typeface="Arial" panose="020B0604020202020204" pitchFamily="34" charset="0"/>
              <a:buChar char="•"/>
            </a:pPr>
            <a:r>
              <a:rPr lang="en-US" sz="1200" dirty="0"/>
              <a:t>IFA is an extension and new generation of the Web (WWW) and is developed specifically for the TOE Discipline and Projects (</a:t>
            </a:r>
            <a:r>
              <a:rPr lang="en-US" sz="1200" dirty="0" err="1"/>
              <a:t>iTOE</a:t>
            </a:r>
            <a:r>
              <a:rPr lang="en-US" sz="1200" dirty="0"/>
              <a:t>, 2024).</a:t>
            </a:r>
          </a:p>
          <a:p>
            <a:pPr marL="285750" indent="-285750" algn="just">
              <a:buFont typeface="Arial" panose="020B0604020202020204" pitchFamily="34" charset="0"/>
              <a:buChar char="•"/>
            </a:pPr>
            <a:r>
              <a:rPr lang="en-US" sz="1200" dirty="0"/>
              <a:t>Ifa Mathematics is the Universal Constructor of all elements of this Tech.</a:t>
            </a:r>
          </a:p>
          <a:p>
            <a:pPr marL="285750" indent="-285750" algn="just">
              <a:buFont typeface="Arial" panose="020B0604020202020204" pitchFamily="34" charset="0"/>
              <a:buChar char="•"/>
            </a:pPr>
            <a:r>
              <a:rPr lang="en-US" sz="1200" dirty="0"/>
              <a:t>Introduction to </a:t>
            </a:r>
            <a:r>
              <a:rPr lang="en-US" sz="1200" dirty="0" err="1"/>
              <a:t>iTOE</a:t>
            </a:r>
            <a:r>
              <a:rPr lang="en-US" sz="1200" dirty="0"/>
              <a:t>: </a:t>
            </a:r>
            <a:r>
              <a:rPr lang="en-US" sz="1200" dirty="0">
                <a:hlinkClick r:id="rId3"/>
              </a:rPr>
              <a:t>https://www.youtube.com/watch?v=TfkEBb7QYeY</a:t>
            </a:r>
            <a:endParaRPr lang="en-US" sz="1200" dirty="0"/>
          </a:p>
          <a:p>
            <a:pPr marL="285750" indent="-285750" algn="just">
              <a:buFont typeface="Arial" panose="020B0604020202020204" pitchFamily="34" charset="0"/>
              <a:buChar char="•"/>
            </a:pPr>
            <a:r>
              <a:rPr lang="en-US" sz="1200" dirty="0"/>
              <a:t>IFA Neuroscience (</a:t>
            </a:r>
            <a:r>
              <a:rPr lang="en-US" sz="1200" dirty="0" err="1"/>
              <a:t>IFANeuro</a:t>
            </a:r>
            <a:r>
              <a:rPr lang="en-US" sz="1200" dirty="0"/>
              <a:t>) is a key element of the IFA Technology. </a:t>
            </a:r>
          </a:p>
        </p:txBody>
      </p:sp>
      <p:sp>
        <p:nvSpPr>
          <p:cNvPr id="18" name="Date Placeholder 17">
            <a:extLst>
              <a:ext uri="{FF2B5EF4-FFF2-40B4-BE49-F238E27FC236}">
                <a16:creationId xmlns:a16="http://schemas.microsoft.com/office/drawing/2014/main" id="{582D2C7C-AFB0-5E7E-D127-F34B554A2A10}"/>
              </a:ext>
            </a:extLst>
          </p:cNvPr>
          <p:cNvSpPr>
            <a:spLocks noGrp="1"/>
          </p:cNvSpPr>
          <p:nvPr>
            <p:ph type="dt" sz="half" idx="10"/>
          </p:nvPr>
        </p:nvSpPr>
        <p:spPr>
          <a:xfrm>
            <a:off x="838200" y="6327648"/>
            <a:ext cx="2743200" cy="365125"/>
          </a:xfrm>
        </p:spPr>
        <p:txBody>
          <a:bodyPr/>
          <a:lstStyle/>
          <a:p>
            <a:pPr lvl="0"/>
            <a:r>
              <a:rPr lang="en-US" noProof="0" dirty="0"/>
              <a:t>2025</a:t>
            </a:r>
          </a:p>
        </p:txBody>
      </p:sp>
      <p:sp>
        <p:nvSpPr>
          <p:cNvPr id="19" name="Footer Placeholder 18">
            <a:extLst>
              <a:ext uri="{FF2B5EF4-FFF2-40B4-BE49-F238E27FC236}">
                <a16:creationId xmlns:a16="http://schemas.microsoft.com/office/drawing/2014/main" id="{3AEEED8C-6A73-FEF1-D95C-56AF36F74094}"/>
              </a:ext>
            </a:extLst>
          </p:cNvPr>
          <p:cNvSpPr>
            <a:spLocks noGrp="1"/>
          </p:cNvSpPr>
          <p:nvPr>
            <p:ph type="ftr" sz="quarter" idx="11"/>
          </p:nvPr>
        </p:nvSpPr>
        <p:spPr>
          <a:xfrm>
            <a:off x="4109310" y="6327648"/>
            <a:ext cx="3976429" cy="365125"/>
          </a:xfrm>
        </p:spPr>
        <p:txBody>
          <a:bodyPr/>
          <a:lstStyle/>
          <a:p>
            <a:r>
              <a:rPr lang="en-US" dirty="0" err="1"/>
              <a:t>IfaNeuro</a:t>
            </a:r>
            <a:endParaRPr lang="en-US" dirty="0"/>
          </a:p>
        </p:txBody>
      </p:sp>
      <p:sp>
        <p:nvSpPr>
          <p:cNvPr id="20" name="Slide Number Placeholder 19">
            <a:extLst>
              <a:ext uri="{FF2B5EF4-FFF2-40B4-BE49-F238E27FC236}">
                <a16:creationId xmlns:a16="http://schemas.microsoft.com/office/drawing/2014/main" id="{9A380C9C-BD6A-D21E-2DED-C9690C4B7C5E}"/>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11</a:t>
            </a:fld>
            <a:endParaRPr lang="en-US" noProof="0" dirty="0"/>
          </a:p>
        </p:txBody>
      </p:sp>
      <p:pic>
        <p:nvPicPr>
          <p:cNvPr id="5" name="Picture Placeholder 4">
            <a:extLst>
              <a:ext uri="{FF2B5EF4-FFF2-40B4-BE49-F238E27FC236}">
                <a16:creationId xmlns:a16="http://schemas.microsoft.com/office/drawing/2014/main" id="{14DDC7C8-6471-D627-8B54-210C4C54B9C2}"/>
              </a:ext>
            </a:extLst>
          </p:cNvPr>
          <p:cNvPicPr>
            <a:picLocks noGrp="1" noChangeAspect="1"/>
          </p:cNvPicPr>
          <p:nvPr>
            <p:ph type="pic" sz="quarter" idx="13"/>
          </p:nvPr>
        </p:nvPicPr>
        <p:blipFill>
          <a:blip r:embed="rId4"/>
          <a:srcRect t="12999" b="12999"/>
          <a:stretch>
            <a:fillRect/>
          </a:stretch>
        </p:blipFill>
        <p:spPr>
          <a:xfrm>
            <a:off x="-3175" y="0"/>
            <a:ext cx="5637059" cy="4602877"/>
          </a:xfrm>
        </p:spPr>
      </p:pic>
    </p:spTree>
    <p:extLst>
      <p:ext uri="{BB962C8B-B14F-4D97-AF65-F5344CB8AC3E}">
        <p14:creationId xmlns:p14="http://schemas.microsoft.com/office/powerpoint/2010/main" val="3593570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A75B7-5E7F-FAC0-727D-781541A28711}"/>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B72D91FB-E985-EA16-BB45-B27019780451}"/>
              </a:ext>
            </a:extLst>
          </p:cNvPr>
          <p:cNvSpPr>
            <a:spLocks noGrp="1"/>
          </p:cNvSpPr>
          <p:nvPr>
            <p:ph type="title"/>
          </p:nvPr>
        </p:nvSpPr>
        <p:spPr>
          <a:xfrm>
            <a:off x="1198182" y="381000"/>
            <a:ext cx="10748012" cy="1600124"/>
          </a:xfrm>
        </p:spPr>
        <p:txBody>
          <a:bodyPr/>
          <a:lstStyle/>
          <a:p>
            <a:pPr algn="ctr"/>
            <a:r>
              <a:rPr lang="en-US" dirty="0"/>
              <a:t>IFA Neuroscience</a:t>
            </a:r>
          </a:p>
        </p:txBody>
      </p:sp>
      <p:sp>
        <p:nvSpPr>
          <p:cNvPr id="14" name="Date Placeholder 13">
            <a:extLst>
              <a:ext uri="{FF2B5EF4-FFF2-40B4-BE49-F238E27FC236}">
                <a16:creationId xmlns:a16="http://schemas.microsoft.com/office/drawing/2014/main" id="{8419A0D4-0EF8-2896-151C-A7F5E4D942C4}"/>
              </a:ext>
            </a:extLst>
          </p:cNvPr>
          <p:cNvSpPr>
            <a:spLocks noGrp="1"/>
          </p:cNvSpPr>
          <p:nvPr>
            <p:ph type="dt" sz="half" idx="10"/>
          </p:nvPr>
        </p:nvSpPr>
        <p:spPr>
          <a:xfrm>
            <a:off x="838200" y="6327648"/>
            <a:ext cx="2743200" cy="365125"/>
          </a:xfrm>
        </p:spPr>
        <p:txBody>
          <a:bodyPr/>
          <a:lstStyle/>
          <a:p>
            <a:pPr lvl="0"/>
            <a:r>
              <a:rPr lang="en-US" noProof="0" dirty="0"/>
              <a:t>2025</a:t>
            </a:r>
          </a:p>
        </p:txBody>
      </p:sp>
      <p:sp>
        <p:nvSpPr>
          <p:cNvPr id="15" name="Footer Placeholder 14">
            <a:extLst>
              <a:ext uri="{FF2B5EF4-FFF2-40B4-BE49-F238E27FC236}">
                <a16:creationId xmlns:a16="http://schemas.microsoft.com/office/drawing/2014/main" id="{B4F84A3C-CC73-53C1-7B70-B74A20995EC1}"/>
              </a:ext>
            </a:extLst>
          </p:cNvPr>
          <p:cNvSpPr>
            <a:spLocks noGrp="1"/>
          </p:cNvSpPr>
          <p:nvPr>
            <p:ph type="ftr" sz="quarter" idx="11"/>
          </p:nvPr>
        </p:nvSpPr>
        <p:spPr>
          <a:xfrm>
            <a:off x="4109310" y="6327648"/>
            <a:ext cx="3976429" cy="365125"/>
          </a:xfrm>
        </p:spPr>
        <p:txBody>
          <a:bodyPr/>
          <a:lstStyle/>
          <a:p>
            <a:r>
              <a:rPr lang="en-US" dirty="0" err="1"/>
              <a:t>IFANeuro</a:t>
            </a:r>
            <a:endParaRPr lang="en-US" dirty="0"/>
          </a:p>
        </p:txBody>
      </p:sp>
      <p:sp>
        <p:nvSpPr>
          <p:cNvPr id="16" name="Slide Number Placeholder 15">
            <a:extLst>
              <a:ext uri="{FF2B5EF4-FFF2-40B4-BE49-F238E27FC236}">
                <a16:creationId xmlns:a16="http://schemas.microsoft.com/office/drawing/2014/main" id="{C7CA982A-0609-04D6-92E8-637FE268C6D3}"/>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12</a:t>
            </a:fld>
            <a:endParaRPr lang="en-US" noProof="0" dirty="0"/>
          </a:p>
        </p:txBody>
      </p:sp>
      <p:sp>
        <p:nvSpPr>
          <p:cNvPr id="4" name="TextBox 3">
            <a:extLst>
              <a:ext uri="{FF2B5EF4-FFF2-40B4-BE49-F238E27FC236}">
                <a16:creationId xmlns:a16="http://schemas.microsoft.com/office/drawing/2014/main" id="{E64DDA41-AF49-494A-A68E-DBE373866AD2}"/>
              </a:ext>
            </a:extLst>
          </p:cNvPr>
          <p:cNvSpPr txBox="1"/>
          <p:nvPr/>
        </p:nvSpPr>
        <p:spPr>
          <a:xfrm>
            <a:off x="0" y="2696100"/>
            <a:ext cx="12192000" cy="3693319"/>
          </a:xfrm>
          <a:prstGeom prst="rect">
            <a:avLst/>
          </a:prstGeom>
          <a:noFill/>
        </p:spPr>
        <p:txBody>
          <a:bodyPr wrap="square">
            <a:spAutoFit/>
          </a:bodyPr>
          <a:lstStyle/>
          <a:p>
            <a:pPr marL="285750" indent="-285750" algn="just">
              <a:buFont typeface="Arial" panose="020B0604020202020204" pitchFamily="34" charset="0"/>
              <a:buChar char="•"/>
            </a:pPr>
            <a:r>
              <a:rPr lang="en-US" b="0" i="0" dirty="0">
                <a:effectLst/>
                <a:latin typeface="-apple-system"/>
              </a:rPr>
              <a:t>Also called TOE Neuroscience, is the new discipline developed in </a:t>
            </a:r>
            <a:r>
              <a:rPr lang="en-US" b="0" i="0" dirty="0" err="1">
                <a:effectLst/>
                <a:latin typeface="-apple-system"/>
              </a:rPr>
              <a:t>CENProject</a:t>
            </a:r>
            <a:r>
              <a:rPr lang="en-US" b="0" i="0" dirty="0">
                <a:effectLst/>
                <a:latin typeface="-apple-system"/>
              </a:rPr>
              <a:t> as the unifying framework of Neuroscience as a whole, which is the science of the brain and the nervous system. </a:t>
            </a:r>
          </a:p>
          <a:p>
            <a:pPr marL="285750" indent="-285750" algn="just">
              <a:buFont typeface="Arial" panose="020B0604020202020204" pitchFamily="34" charset="0"/>
              <a:buChar char="•"/>
            </a:pPr>
            <a:r>
              <a:rPr lang="en-US" b="0" i="0" dirty="0">
                <a:effectLst/>
                <a:latin typeface="-apple-system"/>
              </a:rPr>
              <a:t>Ifa Neuroscience is developed based on the Odu Ifa combined with modern science.</a:t>
            </a:r>
          </a:p>
          <a:p>
            <a:pPr marL="285750" indent="-285750" algn="just">
              <a:buFont typeface="Arial" panose="020B0604020202020204" pitchFamily="34" charset="0"/>
              <a:buChar char="•"/>
            </a:pPr>
            <a:r>
              <a:rPr lang="en-US" b="0" i="0" dirty="0">
                <a:effectLst/>
                <a:latin typeface="-apple-system"/>
              </a:rPr>
              <a:t>This approach to Neuroscience involves studying the discipline focusing on its core or essence, i.e., its Energy called Consciousness Energy (CEN). </a:t>
            </a:r>
          </a:p>
          <a:p>
            <a:pPr marL="285750" indent="-285750" algn="just">
              <a:buFont typeface="Arial" panose="020B0604020202020204" pitchFamily="34" charset="0"/>
              <a:buChar char="•"/>
            </a:pPr>
            <a:r>
              <a:rPr lang="en-US" b="0" i="0" dirty="0" err="1">
                <a:effectLst/>
                <a:latin typeface="-apple-system"/>
              </a:rPr>
              <a:t>IFANeuro</a:t>
            </a:r>
            <a:r>
              <a:rPr lang="en-US" b="0" i="0" dirty="0">
                <a:effectLst/>
                <a:latin typeface="-apple-system"/>
              </a:rPr>
              <a:t> is the spirit or consciousness of </a:t>
            </a:r>
            <a:r>
              <a:rPr lang="en-US" dirty="0">
                <a:latin typeface="-apple-system"/>
              </a:rPr>
              <a:t>N</a:t>
            </a:r>
            <a:r>
              <a:rPr lang="en-US" b="0" i="0" dirty="0">
                <a:effectLst/>
                <a:latin typeface="-apple-system"/>
              </a:rPr>
              <a:t>eural Science, lying within the larger discipline IFA Science (TOE Science) -- the Science of Everything (</a:t>
            </a:r>
            <a:r>
              <a:rPr lang="en-US" b="0" i="0" dirty="0" err="1">
                <a:effectLst/>
                <a:latin typeface="-apple-system"/>
              </a:rPr>
              <a:t>SoE</a:t>
            </a:r>
            <a:r>
              <a:rPr lang="en-US" b="0" i="0" dirty="0">
                <a:effectLst/>
                <a:latin typeface="-apple-system"/>
              </a:rPr>
              <a:t>). </a:t>
            </a:r>
          </a:p>
          <a:p>
            <a:pPr marL="285750" indent="-285750" algn="just">
              <a:buFont typeface="Arial" panose="020B0604020202020204" pitchFamily="34" charset="0"/>
              <a:buChar char="•"/>
            </a:pPr>
            <a:r>
              <a:rPr lang="en-US" b="0" i="0" dirty="0" err="1">
                <a:effectLst/>
                <a:latin typeface="-apple-system"/>
              </a:rPr>
              <a:t>SoE</a:t>
            </a:r>
            <a:r>
              <a:rPr lang="en-US" b="0" i="0" dirty="0">
                <a:effectLst/>
                <a:latin typeface="-apple-system"/>
              </a:rPr>
              <a:t> is the core sciences of the Odu Ifa. </a:t>
            </a:r>
          </a:p>
          <a:p>
            <a:pPr marL="285750" indent="-285750" algn="just">
              <a:buFont typeface="Arial" panose="020B0604020202020204" pitchFamily="34" charset="0"/>
              <a:buChar char="•"/>
            </a:pPr>
            <a:r>
              <a:rPr lang="en-US" b="0" i="0" dirty="0">
                <a:effectLst/>
                <a:latin typeface="-apple-system"/>
              </a:rPr>
              <a:t>TOE Neuroscience, also called </a:t>
            </a:r>
            <a:r>
              <a:rPr lang="en-US" b="0" i="0" dirty="0" err="1">
                <a:effectLst/>
                <a:latin typeface="-apple-system"/>
              </a:rPr>
              <a:t>TOENeuro</a:t>
            </a:r>
            <a:r>
              <a:rPr lang="en-US" b="0" i="0" dirty="0">
                <a:effectLst/>
                <a:latin typeface="-apple-system"/>
              </a:rPr>
              <a:t>, is a key element of the Universal System built in </a:t>
            </a:r>
            <a:r>
              <a:rPr lang="en-US" b="0" i="0" dirty="0" err="1">
                <a:effectLst/>
                <a:latin typeface="-apple-system"/>
              </a:rPr>
              <a:t>CENProject</a:t>
            </a:r>
            <a:r>
              <a:rPr lang="en-US" b="0" i="0" dirty="0">
                <a:effectLst/>
                <a:latin typeface="-apple-system"/>
              </a:rPr>
              <a:t> called the Theory of Everything (TOE), unifying all fields and disciplines together. </a:t>
            </a:r>
            <a:endParaRPr lang="en-US" dirty="0">
              <a:latin typeface="-apple-system"/>
            </a:endParaRPr>
          </a:p>
          <a:p>
            <a:pPr marL="285750" indent="-285750" algn="just">
              <a:buFont typeface="Arial" panose="020B0604020202020204" pitchFamily="34" charset="0"/>
              <a:buChar char="•"/>
            </a:pPr>
            <a:r>
              <a:rPr lang="en-US" b="0" i="0" dirty="0">
                <a:effectLst/>
                <a:latin typeface="-apple-system"/>
              </a:rPr>
              <a:t>Ifa Neuroscience, as a meta-field of Ifa Mathematics, is studied using Ifa numbers and Ifa algebras and is the universe of all theories and models in Neuroscience. </a:t>
            </a:r>
          </a:p>
          <a:p>
            <a:pPr marL="285750" indent="-285750" algn="just">
              <a:buFont typeface="Arial" panose="020B0604020202020204" pitchFamily="34" charset="0"/>
              <a:buChar char="•"/>
            </a:pPr>
            <a:r>
              <a:rPr lang="en-US" dirty="0" err="1">
                <a:latin typeface="-apple-system"/>
              </a:rPr>
              <a:t>IFABits</a:t>
            </a:r>
            <a:r>
              <a:rPr lang="en-US" dirty="0">
                <a:latin typeface="-apple-system"/>
              </a:rPr>
              <a:t> (</a:t>
            </a:r>
            <a:r>
              <a:rPr lang="en-US" dirty="0" err="1">
                <a:latin typeface="-apple-system"/>
              </a:rPr>
              <a:t>TOEBits</a:t>
            </a:r>
            <a:r>
              <a:rPr lang="en-US" dirty="0">
                <a:latin typeface="-apple-system"/>
              </a:rPr>
              <a:t>), i.e., Vacuums (</a:t>
            </a:r>
            <a:r>
              <a:rPr lang="en-US" dirty="0" err="1">
                <a:latin typeface="-apple-system"/>
              </a:rPr>
              <a:t>CENBits</a:t>
            </a:r>
            <a:r>
              <a:rPr lang="en-US" dirty="0">
                <a:latin typeface="-apple-system"/>
              </a:rPr>
              <a:t>), are the building blocks of this neuroscientific universe.</a:t>
            </a:r>
          </a:p>
        </p:txBody>
      </p:sp>
    </p:spTree>
    <p:extLst>
      <p:ext uri="{BB962C8B-B14F-4D97-AF65-F5344CB8AC3E}">
        <p14:creationId xmlns:p14="http://schemas.microsoft.com/office/powerpoint/2010/main" val="1408676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86875-1463-3D82-F8BB-867659C1748D}"/>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9DB96F60-2A64-3106-2686-487ED1FD0A1A}"/>
              </a:ext>
            </a:extLst>
          </p:cNvPr>
          <p:cNvSpPr>
            <a:spLocks noGrp="1"/>
          </p:cNvSpPr>
          <p:nvPr>
            <p:ph type="title"/>
          </p:nvPr>
        </p:nvSpPr>
        <p:spPr>
          <a:xfrm>
            <a:off x="1198182" y="381000"/>
            <a:ext cx="10748012" cy="1600124"/>
          </a:xfrm>
        </p:spPr>
        <p:txBody>
          <a:bodyPr/>
          <a:lstStyle/>
          <a:p>
            <a:pPr algn="ctr"/>
            <a:r>
              <a:rPr lang="en-US" dirty="0"/>
              <a:t>IFA Neuroscience: It Is All about Making Connections</a:t>
            </a:r>
          </a:p>
        </p:txBody>
      </p:sp>
      <p:sp>
        <p:nvSpPr>
          <p:cNvPr id="14" name="Date Placeholder 13">
            <a:extLst>
              <a:ext uri="{FF2B5EF4-FFF2-40B4-BE49-F238E27FC236}">
                <a16:creationId xmlns:a16="http://schemas.microsoft.com/office/drawing/2014/main" id="{9A094569-1392-9365-F870-B91F976F2913}"/>
              </a:ext>
            </a:extLst>
          </p:cNvPr>
          <p:cNvSpPr>
            <a:spLocks noGrp="1"/>
          </p:cNvSpPr>
          <p:nvPr>
            <p:ph type="dt" sz="half" idx="10"/>
          </p:nvPr>
        </p:nvSpPr>
        <p:spPr>
          <a:xfrm>
            <a:off x="838200" y="6327648"/>
            <a:ext cx="2743200" cy="365125"/>
          </a:xfrm>
        </p:spPr>
        <p:txBody>
          <a:bodyPr/>
          <a:lstStyle/>
          <a:p>
            <a:pPr lvl="0"/>
            <a:r>
              <a:rPr lang="en-US" noProof="0" dirty="0"/>
              <a:t>2025</a:t>
            </a:r>
          </a:p>
        </p:txBody>
      </p:sp>
      <p:sp>
        <p:nvSpPr>
          <p:cNvPr id="15" name="Footer Placeholder 14">
            <a:extLst>
              <a:ext uri="{FF2B5EF4-FFF2-40B4-BE49-F238E27FC236}">
                <a16:creationId xmlns:a16="http://schemas.microsoft.com/office/drawing/2014/main" id="{49C2B514-6145-F746-59D2-A2B0F2E1CBA0}"/>
              </a:ext>
            </a:extLst>
          </p:cNvPr>
          <p:cNvSpPr>
            <a:spLocks noGrp="1"/>
          </p:cNvSpPr>
          <p:nvPr>
            <p:ph type="ftr" sz="quarter" idx="11"/>
          </p:nvPr>
        </p:nvSpPr>
        <p:spPr>
          <a:xfrm>
            <a:off x="4109310" y="6327648"/>
            <a:ext cx="3976429" cy="365125"/>
          </a:xfrm>
        </p:spPr>
        <p:txBody>
          <a:bodyPr/>
          <a:lstStyle/>
          <a:p>
            <a:r>
              <a:rPr lang="en-US" dirty="0" err="1"/>
              <a:t>IFANeuro</a:t>
            </a:r>
            <a:endParaRPr lang="en-US" dirty="0"/>
          </a:p>
        </p:txBody>
      </p:sp>
      <p:sp>
        <p:nvSpPr>
          <p:cNvPr id="16" name="Slide Number Placeholder 15">
            <a:extLst>
              <a:ext uri="{FF2B5EF4-FFF2-40B4-BE49-F238E27FC236}">
                <a16:creationId xmlns:a16="http://schemas.microsoft.com/office/drawing/2014/main" id="{9B065E87-003F-849C-B539-9F45528F5113}"/>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13</a:t>
            </a:fld>
            <a:endParaRPr lang="en-US" noProof="0" dirty="0"/>
          </a:p>
        </p:txBody>
      </p:sp>
      <p:sp>
        <p:nvSpPr>
          <p:cNvPr id="3" name="TextBox 2">
            <a:extLst>
              <a:ext uri="{FF2B5EF4-FFF2-40B4-BE49-F238E27FC236}">
                <a16:creationId xmlns:a16="http://schemas.microsoft.com/office/drawing/2014/main" id="{629CA746-F484-2437-D463-352D0EA57684}"/>
              </a:ext>
            </a:extLst>
          </p:cNvPr>
          <p:cNvSpPr txBox="1"/>
          <p:nvPr/>
        </p:nvSpPr>
        <p:spPr>
          <a:xfrm>
            <a:off x="176980" y="2413338"/>
            <a:ext cx="12015019" cy="1754326"/>
          </a:xfrm>
          <a:prstGeom prst="rect">
            <a:avLst/>
          </a:prstGeom>
          <a:noFill/>
        </p:spPr>
        <p:txBody>
          <a:bodyPr wrap="square">
            <a:spAutoFit/>
          </a:bodyPr>
          <a:lstStyle/>
          <a:p>
            <a:pPr marL="285750" indent="-285750" algn="just" fontAlgn="auto">
              <a:buFont typeface="Arial" panose="020B0604020202020204" pitchFamily="34" charset="0"/>
              <a:buChar char="•"/>
            </a:pPr>
            <a:r>
              <a:rPr lang="en-US" b="0" i="0" dirty="0" err="1">
                <a:effectLst/>
                <a:latin typeface="-apple-system"/>
              </a:rPr>
              <a:t>TOENeuro</a:t>
            </a:r>
            <a:r>
              <a:rPr lang="en-US" b="0" i="0" dirty="0">
                <a:effectLst/>
                <a:latin typeface="-apple-system"/>
              </a:rPr>
              <a:t> is also called the Neuroscience for Everything (</a:t>
            </a:r>
            <a:r>
              <a:rPr lang="en-US" b="0" i="0" dirty="0" err="1">
                <a:effectLst/>
                <a:latin typeface="-apple-system"/>
              </a:rPr>
              <a:t>NeuroE</a:t>
            </a:r>
            <a:r>
              <a:rPr lang="en-US" b="0" i="0" dirty="0">
                <a:effectLst/>
                <a:latin typeface="-apple-system"/>
              </a:rPr>
              <a:t>), which is the unifying framework for the field as a whole interlinked and internetworked with all other fields and disciplines within</a:t>
            </a:r>
            <a:r>
              <a:rPr lang="en-US" b="0" i="0" dirty="0">
                <a:effectLst/>
                <a:latin typeface="var(--artdeco-reset-typography-font-family-sans)"/>
              </a:rPr>
              <a:t> the IFA Technology</a:t>
            </a:r>
            <a:r>
              <a:rPr lang="en-US" b="0" i="0" dirty="0">
                <a:effectLst/>
                <a:latin typeface="-apple-system"/>
              </a:rPr>
              <a:t>.</a:t>
            </a:r>
            <a:r>
              <a:rPr lang="en-US" b="0" i="0" dirty="0">
                <a:effectLst/>
                <a:latin typeface="var(--artdeco-reset-typography-font-family-sans)"/>
              </a:rPr>
              <a:t> </a:t>
            </a:r>
          </a:p>
          <a:p>
            <a:pPr marL="285750" indent="-285750" algn="just" fontAlgn="auto">
              <a:buFont typeface="Arial" panose="020B0604020202020204" pitchFamily="34" charset="0"/>
              <a:buChar char="•"/>
            </a:pPr>
            <a:r>
              <a:rPr lang="en-US" dirty="0" err="1">
                <a:latin typeface="var(--artdeco-reset-typography-font-family-sans)"/>
              </a:rPr>
              <a:t>IFANeuro</a:t>
            </a:r>
            <a:r>
              <a:rPr lang="en-US" dirty="0">
                <a:latin typeface="var(--artdeco-reset-typography-font-family-sans)"/>
              </a:rPr>
              <a:t> is an Ifa tech on its own for exploring the interconnectedness of all neuroscientific theories and models and lying within much bigger Internet, </a:t>
            </a:r>
            <a:r>
              <a:rPr lang="en-US" dirty="0" err="1">
                <a:latin typeface="var(--artdeco-reset-typography-font-family-sans)"/>
              </a:rPr>
              <a:t>iTOE</a:t>
            </a:r>
            <a:r>
              <a:rPr lang="en-US" dirty="0">
                <a:latin typeface="var(--artdeco-reset-typography-font-family-sans)"/>
              </a:rPr>
              <a:t>.</a:t>
            </a:r>
            <a:endParaRPr lang="en-US" dirty="0">
              <a:latin typeface="-apple-system"/>
            </a:endParaRPr>
          </a:p>
          <a:p>
            <a:pPr marL="285750" indent="-285750" algn="just" fontAlgn="auto">
              <a:buFont typeface="Arial" panose="020B0604020202020204" pitchFamily="34" charset="0"/>
              <a:buChar char="•"/>
            </a:pPr>
            <a:r>
              <a:rPr lang="en-US" b="0" i="0" dirty="0">
                <a:effectLst/>
                <a:latin typeface="-apple-system"/>
              </a:rPr>
              <a:t>The Universal Definition of all fields and disciplines in the TOE, known as TOE Definition (TOE Def), is given in the meta-equations below:</a:t>
            </a:r>
          </a:p>
        </p:txBody>
      </p:sp>
      <p:pic>
        <p:nvPicPr>
          <p:cNvPr id="12" name="Picture 11">
            <a:extLst>
              <a:ext uri="{FF2B5EF4-FFF2-40B4-BE49-F238E27FC236}">
                <a16:creationId xmlns:a16="http://schemas.microsoft.com/office/drawing/2014/main" id="{ED2CCE7F-2E4B-C4CA-5E19-96AC467D977B}"/>
              </a:ext>
            </a:extLst>
          </p:cNvPr>
          <p:cNvPicPr>
            <a:picLocks noChangeAspect="1"/>
          </p:cNvPicPr>
          <p:nvPr/>
        </p:nvPicPr>
        <p:blipFill>
          <a:blip r:embed="rId3"/>
          <a:stretch>
            <a:fillRect/>
          </a:stretch>
        </p:blipFill>
        <p:spPr>
          <a:xfrm>
            <a:off x="2830653" y="3890666"/>
            <a:ext cx="6058746" cy="2486372"/>
          </a:xfrm>
          <a:prstGeom prst="rect">
            <a:avLst/>
          </a:prstGeom>
        </p:spPr>
      </p:pic>
    </p:spTree>
    <p:extLst>
      <p:ext uri="{BB962C8B-B14F-4D97-AF65-F5344CB8AC3E}">
        <p14:creationId xmlns:p14="http://schemas.microsoft.com/office/powerpoint/2010/main" val="326596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F3F92-AB13-F02F-BC05-3C5904252965}"/>
              </a:ext>
            </a:extLst>
          </p:cNvPr>
          <p:cNvSpPr>
            <a:spLocks noGrp="1"/>
          </p:cNvSpPr>
          <p:nvPr>
            <p:ph type="title"/>
          </p:nvPr>
        </p:nvSpPr>
        <p:spPr/>
        <p:txBody>
          <a:bodyPr/>
          <a:lstStyle/>
          <a:p>
            <a:pPr algn="ctr"/>
            <a:r>
              <a:rPr lang="en-US" dirty="0"/>
              <a:t>IFA Neuroscience: A Meta-Field of </a:t>
            </a:r>
            <a:r>
              <a:rPr lang="en-US" dirty="0" err="1"/>
              <a:t>IFAMath</a:t>
            </a:r>
            <a:endParaRPr lang="en-US" dirty="0"/>
          </a:p>
        </p:txBody>
      </p:sp>
      <p:sp>
        <p:nvSpPr>
          <p:cNvPr id="3" name="Date Placeholder 2">
            <a:extLst>
              <a:ext uri="{FF2B5EF4-FFF2-40B4-BE49-F238E27FC236}">
                <a16:creationId xmlns:a16="http://schemas.microsoft.com/office/drawing/2014/main" id="{85175283-855F-35CB-50DA-27D7AC1364E0}"/>
              </a:ext>
            </a:extLst>
          </p:cNvPr>
          <p:cNvSpPr>
            <a:spLocks noGrp="1"/>
          </p:cNvSpPr>
          <p:nvPr>
            <p:ph type="dt" sz="half" idx="10"/>
          </p:nvPr>
        </p:nvSpPr>
        <p:spPr/>
        <p:txBody>
          <a:bodyPr/>
          <a:lstStyle/>
          <a:p>
            <a:pPr>
              <a:defRPr/>
            </a:pPr>
            <a:r>
              <a:rPr lang="en-US" dirty="0"/>
              <a:t>2025</a:t>
            </a:r>
          </a:p>
        </p:txBody>
      </p:sp>
      <p:sp>
        <p:nvSpPr>
          <p:cNvPr id="4" name="Footer Placeholder 3">
            <a:extLst>
              <a:ext uri="{FF2B5EF4-FFF2-40B4-BE49-F238E27FC236}">
                <a16:creationId xmlns:a16="http://schemas.microsoft.com/office/drawing/2014/main" id="{CC1AE707-FA38-F05D-DF6C-B49E8F28D0E8}"/>
              </a:ext>
            </a:extLst>
          </p:cNvPr>
          <p:cNvSpPr>
            <a:spLocks noGrp="1"/>
          </p:cNvSpPr>
          <p:nvPr>
            <p:ph type="ftr" sz="quarter" idx="11"/>
          </p:nvPr>
        </p:nvSpPr>
        <p:spPr/>
        <p:txBody>
          <a:bodyPr/>
          <a:lstStyle/>
          <a:p>
            <a:r>
              <a:rPr lang="en-US" dirty="0" err="1"/>
              <a:t>IFANeuro</a:t>
            </a:r>
            <a:endParaRPr lang="en-US" dirty="0"/>
          </a:p>
        </p:txBody>
      </p:sp>
      <p:sp>
        <p:nvSpPr>
          <p:cNvPr id="5" name="Slide Number Placeholder 4">
            <a:extLst>
              <a:ext uri="{FF2B5EF4-FFF2-40B4-BE49-F238E27FC236}">
                <a16:creationId xmlns:a16="http://schemas.microsoft.com/office/drawing/2014/main" id="{FBC00FF9-12FF-9E2B-E700-D3192ADBD213}"/>
              </a:ext>
            </a:extLst>
          </p:cNvPr>
          <p:cNvSpPr>
            <a:spLocks noGrp="1"/>
          </p:cNvSpPr>
          <p:nvPr>
            <p:ph type="sldNum" sz="quarter" idx="12"/>
          </p:nvPr>
        </p:nvSpPr>
        <p:spPr/>
        <p:txBody>
          <a:bodyPr/>
          <a:lstStyle/>
          <a:p>
            <a:pPr>
              <a:defRPr/>
            </a:pPr>
            <a:fld id="{73B850FF-6169-4056-8077-06FFA93A5366}" type="slidenum">
              <a:rPr lang="en-US" smtClean="0"/>
              <a:pPr>
                <a:defRPr/>
              </a:pPr>
              <a:t>14</a:t>
            </a:fld>
            <a:endParaRPr lang="en-US" dirty="0"/>
          </a:p>
        </p:txBody>
      </p:sp>
      <p:sp>
        <p:nvSpPr>
          <p:cNvPr id="7" name="TextBox 6">
            <a:extLst>
              <a:ext uri="{FF2B5EF4-FFF2-40B4-BE49-F238E27FC236}">
                <a16:creationId xmlns:a16="http://schemas.microsoft.com/office/drawing/2014/main" id="{3AF2FD0F-B3A2-179E-0C00-FFD4553D9DFB}"/>
              </a:ext>
            </a:extLst>
          </p:cNvPr>
          <p:cNvSpPr txBox="1"/>
          <p:nvPr/>
        </p:nvSpPr>
        <p:spPr>
          <a:xfrm>
            <a:off x="0" y="2388927"/>
            <a:ext cx="12192000" cy="3785652"/>
          </a:xfrm>
          <a:prstGeom prst="rect">
            <a:avLst/>
          </a:prstGeom>
          <a:noFill/>
        </p:spPr>
        <p:txBody>
          <a:bodyPr wrap="square">
            <a:spAutoFit/>
          </a:bodyPr>
          <a:lstStyle/>
          <a:p>
            <a:pPr marL="285750" indent="-285750" algn="just">
              <a:buFont typeface="Arial" panose="020B0604020202020204" pitchFamily="34" charset="0"/>
              <a:buChar char="•"/>
            </a:pPr>
            <a:r>
              <a:rPr lang="en-US" sz="2000" b="0" i="0" dirty="0">
                <a:effectLst/>
                <a:latin typeface="-apple-system"/>
              </a:rPr>
              <a:t>Unlike Neuroscience as it is studied today in the mainstream science, Ifa Neuroscience is a meta-field of Ifa Mathematics.</a:t>
            </a:r>
          </a:p>
          <a:p>
            <a:pPr marL="285750" indent="-285750" algn="just">
              <a:buFont typeface="Arial" panose="020B0604020202020204" pitchFamily="34" charset="0"/>
              <a:buChar char="•"/>
            </a:pPr>
            <a:r>
              <a:rPr lang="en-US" sz="2000" dirty="0">
                <a:latin typeface="-apple-system"/>
              </a:rPr>
              <a:t>In </a:t>
            </a:r>
            <a:r>
              <a:rPr lang="en-US" sz="2000" dirty="0" err="1">
                <a:latin typeface="-apple-system"/>
              </a:rPr>
              <a:t>TOENeuro</a:t>
            </a:r>
            <a:r>
              <a:rPr lang="en-US" sz="2000" dirty="0">
                <a:latin typeface="-apple-system"/>
              </a:rPr>
              <a:t>, we model Neuroscience as a mathematical structure using Ifa Numbers and Ifa Algebras.</a:t>
            </a:r>
          </a:p>
          <a:p>
            <a:pPr marL="285750" indent="-285750" algn="just">
              <a:buFont typeface="Arial" panose="020B0604020202020204" pitchFamily="34" charset="0"/>
              <a:buChar char="•"/>
            </a:pPr>
            <a:r>
              <a:rPr lang="en-US" sz="2000" b="0" i="0" dirty="0">
                <a:effectLst/>
                <a:latin typeface="-apple-system"/>
              </a:rPr>
              <a:t>There are tons of theories and models of Neuroscience, which are used to study the cellular, functional, behavioral, evolutionary, computational, molecular, cellular, and medical aspects of the nervous system. </a:t>
            </a:r>
          </a:p>
          <a:p>
            <a:pPr marL="285750" indent="-285750" algn="just">
              <a:buFont typeface="Arial" panose="020B0604020202020204" pitchFamily="34" charset="0"/>
              <a:buChar char="•"/>
            </a:pPr>
            <a:r>
              <a:rPr lang="en-US" sz="2000" b="0" i="0" dirty="0">
                <a:effectLst/>
                <a:latin typeface="-apple-system"/>
              </a:rPr>
              <a:t>These are various subfields of Neuroscience, but they often overlap as very few principles underlies all theories, models, and subfields of Neuroscience.</a:t>
            </a:r>
          </a:p>
          <a:p>
            <a:pPr marL="285750" indent="-285750" algn="just">
              <a:buFont typeface="Arial" panose="020B0604020202020204" pitchFamily="34" charset="0"/>
              <a:buChar char="•"/>
            </a:pPr>
            <a:r>
              <a:rPr lang="en-US" sz="2000" dirty="0">
                <a:latin typeface="-apple-system"/>
              </a:rPr>
              <a:t>It is these principles we call the TOE, which is Energy (CEN) as outlined in the TOE Axioms (Ifa Axioms)</a:t>
            </a:r>
          </a:p>
          <a:p>
            <a:pPr marL="285750" indent="-285750" algn="just">
              <a:buFont typeface="Arial" panose="020B0604020202020204" pitchFamily="34" charset="0"/>
              <a:buChar char="•"/>
            </a:pPr>
            <a:r>
              <a:rPr lang="en-US" sz="2000" dirty="0">
                <a:latin typeface="-apple-system"/>
              </a:rPr>
              <a:t>Hence, Ifa Neuroscience is the scientific study of themes, patterns, or principles that are common to all theories and models of Neuroscience.</a:t>
            </a:r>
          </a:p>
          <a:p>
            <a:pPr marL="285750" indent="-285750" algn="just">
              <a:buFont typeface="Arial" panose="020B0604020202020204" pitchFamily="34" charset="0"/>
              <a:buChar char="•"/>
            </a:pPr>
            <a:endParaRPr lang="en-US" sz="2000" b="0" i="0" dirty="0">
              <a:effectLst/>
              <a:latin typeface="-apple-system"/>
            </a:endParaRPr>
          </a:p>
          <a:p>
            <a:pPr marL="285750" indent="-285750" algn="just">
              <a:buFont typeface="Arial" panose="020B0604020202020204" pitchFamily="34" charset="0"/>
              <a:buChar char="•"/>
            </a:pPr>
            <a:endParaRPr lang="en-US" sz="2000" dirty="0"/>
          </a:p>
        </p:txBody>
      </p:sp>
    </p:spTree>
    <p:extLst>
      <p:ext uri="{BB962C8B-B14F-4D97-AF65-F5344CB8AC3E}">
        <p14:creationId xmlns:p14="http://schemas.microsoft.com/office/powerpoint/2010/main" val="712045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EF11F-DCAC-A938-3CB2-8D3F490EBA55}"/>
              </a:ext>
            </a:extLst>
          </p:cNvPr>
          <p:cNvSpPr>
            <a:spLocks noGrp="1"/>
          </p:cNvSpPr>
          <p:nvPr>
            <p:ph type="title"/>
          </p:nvPr>
        </p:nvSpPr>
        <p:spPr/>
        <p:txBody>
          <a:bodyPr/>
          <a:lstStyle/>
          <a:p>
            <a:pPr algn="ctr"/>
            <a:r>
              <a:rPr lang="en-US" dirty="0"/>
              <a:t>IFA Neuroscience: The Axioms of Neuroscience</a:t>
            </a:r>
          </a:p>
        </p:txBody>
      </p:sp>
      <p:sp>
        <p:nvSpPr>
          <p:cNvPr id="5" name="Slide Number Placeholder 4">
            <a:extLst>
              <a:ext uri="{FF2B5EF4-FFF2-40B4-BE49-F238E27FC236}">
                <a16:creationId xmlns:a16="http://schemas.microsoft.com/office/drawing/2014/main" id="{F7D30408-D6E6-7704-0B6A-A36234497846}"/>
              </a:ext>
            </a:extLst>
          </p:cNvPr>
          <p:cNvSpPr>
            <a:spLocks noGrp="1"/>
          </p:cNvSpPr>
          <p:nvPr>
            <p:ph type="sldNum" sz="quarter" idx="12"/>
          </p:nvPr>
        </p:nvSpPr>
        <p:spPr/>
        <p:txBody>
          <a:bodyPr/>
          <a:lstStyle/>
          <a:p>
            <a:pPr>
              <a:defRPr/>
            </a:pPr>
            <a:fld id="{73B850FF-6169-4056-8077-06FFA93A5366}" type="slidenum">
              <a:rPr lang="en-US" smtClean="0"/>
              <a:pPr>
                <a:defRPr/>
              </a:pPr>
              <a:t>15</a:t>
            </a:fld>
            <a:endParaRPr lang="en-US" dirty="0"/>
          </a:p>
        </p:txBody>
      </p:sp>
      <p:sp>
        <p:nvSpPr>
          <p:cNvPr id="7" name="TextBox 6">
            <a:extLst>
              <a:ext uri="{FF2B5EF4-FFF2-40B4-BE49-F238E27FC236}">
                <a16:creationId xmlns:a16="http://schemas.microsoft.com/office/drawing/2014/main" id="{D2B7B4FB-2E4F-C4A2-0BB3-B969C4A994AD}"/>
              </a:ext>
            </a:extLst>
          </p:cNvPr>
          <p:cNvSpPr txBox="1"/>
          <p:nvPr/>
        </p:nvSpPr>
        <p:spPr>
          <a:xfrm>
            <a:off x="101332" y="2353892"/>
            <a:ext cx="12090667" cy="4093428"/>
          </a:xfrm>
          <a:prstGeom prst="rect">
            <a:avLst/>
          </a:prstGeom>
          <a:noFill/>
        </p:spPr>
        <p:txBody>
          <a:bodyPr wrap="square">
            <a:spAutoFit/>
          </a:bodyPr>
          <a:lstStyle/>
          <a:p>
            <a:pPr marL="285750" indent="-285750" algn="just">
              <a:buFont typeface="Arial" panose="020B0604020202020204" pitchFamily="34" charset="0"/>
              <a:buChar char="•"/>
            </a:pPr>
            <a:r>
              <a:rPr lang="en-US" sz="2000" b="0" i="0" dirty="0">
                <a:effectLst/>
                <a:latin typeface="-apple-system"/>
              </a:rPr>
              <a:t>We define Neuroscience in the concise and precise language of </a:t>
            </a:r>
            <a:r>
              <a:rPr lang="en-US" sz="2000" dirty="0">
                <a:latin typeface="-apple-system"/>
              </a:rPr>
              <a:t>Ifa Mathematics (TOE Mathematics)</a:t>
            </a:r>
            <a:r>
              <a:rPr lang="en-US" sz="2000" b="0" i="0" dirty="0">
                <a:effectLst/>
                <a:latin typeface="-apple-system"/>
              </a:rPr>
              <a:t> as a form of Energy represented by Ifa Infinity, which is Double Infinity (</a:t>
            </a:r>
            <a:r>
              <a:rPr lang="en-US" sz="2000" b="0" i="0" dirty="0" err="1">
                <a:effectLst/>
                <a:latin typeface="-apple-system"/>
              </a:rPr>
              <a:t>Duoinfinity</a:t>
            </a:r>
            <a:r>
              <a:rPr lang="en-US" sz="2000" b="0" i="0" dirty="0">
                <a:effectLst/>
                <a:latin typeface="-apple-system"/>
              </a:rPr>
              <a:t>) also depicting the TOE.</a:t>
            </a:r>
          </a:p>
          <a:p>
            <a:pPr marL="285750" indent="-285750" algn="just">
              <a:buFont typeface="Arial" panose="020B0604020202020204" pitchFamily="34" charset="0"/>
              <a:buChar char="•"/>
            </a:pPr>
            <a:endParaRPr lang="en-US" sz="2000" dirty="0">
              <a:latin typeface="-apple-system"/>
            </a:endParaRPr>
          </a:p>
          <a:p>
            <a:pPr marL="285750" indent="-285750" algn="just">
              <a:buFont typeface="Arial" panose="020B0604020202020204" pitchFamily="34" charset="0"/>
              <a:buChar char="•"/>
            </a:pPr>
            <a:endParaRPr lang="en-US" sz="2000" b="0" i="0" dirty="0">
              <a:effectLst/>
              <a:latin typeface="-apple-system"/>
            </a:endParaRPr>
          </a:p>
          <a:p>
            <a:pPr algn="just"/>
            <a:endParaRPr lang="en-US" sz="2000" dirty="0">
              <a:latin typeface="-apple-system"/>
            </a:endParaRPr>
          </a:p>
          <a:p>
            <a:pPr marL="285750" indent="-285750" algn="just">
              <a:buFont typeface="Arial" panose="020B0604020202020204" pitchFamily="34" charset="0"/>
              <a:buChar char="•"/>
            </a:pPr>
            <a:r>
              <a:rPr lang="en-US" sz="2000" dirty="0">
                <a:latin typeface="-apple-system"/>
              </a:rPr>
              <a:t>We also adopt this same definition called </a:t>
            </a:r>
            <a:r>
              <a:rPr lang="en-US" sz="2000" dirty="0" err="1">
                <a:latin typeface="-apple-system"/>
              </a:rPr>
              <a:t>TOEDef</a:t>
            </a:r>
            <a:r>
              <a:rPr lang="en-US" sz="2000" dirty="0">
                <a:latin typeface="-apple-system"/>
              </a:rPr>
              <a:t> universally for any theory, model, principle, concept in Neuroscience</a:t>
            </a:r>
          </a:p>
          <a:p>
            <a:pPr marL="285750" indent="-285750" algn="just">
              <a:buFont typeface="Arial" panose="020B0604020202020204" pitchFamily="34" charset="0"/>
              <a:buChar char="•"/>
            </a:pPr>
            <a:r>
              <a:rPr lang="en-US" sz="2000" dirty="0">
                <a:latin typeface="-apple-system"/>
              </a:rPr>
              <a:t>By using </a:t>
            </a:r>
            <a:r>
              <a:rPr lang="en-US" sz="2000" dirty="0" err="1">
                <a:latin typeface="-apple-system"/>
              </a:rPr>
              <a:t>TOEDef</a:t>
            </a:r>
            <a:r>
              <a:rPr lang="en-US" sz="2000" dirty="0">
                <a:latin typeface="-apple-system"/>
              </a:rPr>
              <a:t>, we ensure the field as a whole is studied with a universal language called Ifa Language (Ifa Lang), thereby unifying and integrating the whole of Neuroscience together and internetworking and interlinking it with all other fields and disciplines within the TOE, which are also defined as a form of Energy</a:t>
            </a:r>
          </a:p>
          <a:p>
            <a:pPr marL="285750" indent="-285750" algn="just">
              <a:buFont typeface="Arial" panose="020B0604020202020204" pitchFamily="34" charset="0"/>
              <a:buChar char="•"/>
            </a:pPr>
            <a:r>
              <a:rPr lang="en-US" sz="2000" dirty="0">
                <a:latin typeface="-apple-system"/>
              </a:rPr>
              <a:t>Using this Approach called Ifa Approach or TOE Approach via Ifa Lang, which is also known as CEN Language or TOE Language (TOEL), we unify all theories and models in any particular field or discipline </a:t>
            </a:r>
          </a:p>
          <a:p>
            <a:pPr marL="285750" indent="-285750" algn="just">
              <a:buFont typeface="Arial" panose="020B0604020202020204" pitchFamily="34" charset="0"/>
              <a:buChar char="•"/>
            </a:pPr>
            <a:r>
              <a:rPr lang="en-US" sz="2000" dirty="0">
                <a:latin typeface="-apple-system"/>
              </a:rPr>
              <a:t>We also unify all fields and disciplines together as a whole using the same Universal Language.</a:t>
            </a:r>
          </a:p>
        </p:txBody>
      </p:sp>
      <p:pic>
        <p:nvPicPr>
          <p:cNvPr id="9" name="Picture 8">
            <a:extLst>
              <a:ext uri="{FF2B5EF4-FFF2-40B4-BE49-F238E27FC236}">
                <a16:creationId xmlns:a16="http://schemas.microsoft.com/office/drawing/2014/main" id="{C73BD737-A0E2-381A-CACB-A3FBA9022B85}"/>
              </a:ext>
            </a:extLst>
          </p:cNvPr>
          <p:cNvPicPr>
            <a:picLocks noChangeAspect="1"/>
          </p:cNvPicPr>
          <p:nvPr/>
        </p:nvPicPr>
        <p:blipFill>
          <a:blip r:embed="rId2"/>
          <a:stretch>
            <a:fillRect/>
          </a:stretch>
        </p:blipFill>
        <p:spPr>
          <a:xfrm>
            <a:off x="4980309" y="3043183"/>
            <a:ext cx="1819529" cy="771633"/>
          </a:xfrm>
          <a:prstGeom prst="rect">
            <a:avLst/>
          </a:prstGeom>
        </p:spPr>
      </p:pic>
    </p:spTree>
    <p:extLst>
      <p:ext uri="{BB962C8B-B14F-4D97-AF65-F5344CB8AC3E}">
        <p14:creationId xmlns:p14="http://schemas.microsoft.com/office/powerpoint/2010/main" val="2444720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5F356-440F-8A97-158D-E700B02EFCAB}"/>
              </a:ext>
            </a:extLst>
          </p:cNvPr>
          <p:cNvSpPr>
            <a:spLocks noGrp="1"/>
          </p:cNvSpPr>
          <p:nvPr>
            <p:ph type="title"/>
          </p:nvPr>
        </p:nvSpPr>
        <p:spPr/>
        <p:txBody>
          <a:bodyPr/>
          <a:lstStyle/>
          <a:p>
            <a:pPr algn="ctr"/>
            <a:r>
              <a:rPr lang="en-US" dirty="0"/>
              <a:t>IFA Neuroscience: The Axioms of Neuroscience</a:t>
            </a:r>
          </a:p>
        </p:txBody>
      </p:sp>
      <p:sp>
        <p:nvSpPr>
          <p:cNvPr id="5" name="Slide Number Placeholder 4">
            <a:extLst>
              <a:ext uri="{FF2B5EF4-FFF2-40B4-BE49-F238E27FC236}">
                <a16:creationId xmlns:a16="http://schemas.microsoft.com/office/drawing/2014/main" id="{8F59B394-BD63-6E4E-8566-37C36FA7A689}"/>
              </a:ext>
            </a:extLst>
          </p:cNvPr>
          <p:cNvSpPr>
            <a:spLocks noGrp="1"/>
          </p:cNvSpPr>
          <p:nvPr>
            <p:ph type="sldNum" sz="quarter" idx="12"/>
          </p:nvPr>
        </p:nvSpPr>
        <p:spPr/>
        <p:txBody>
          <a:bodyPr/>
          <a:lstStyle/>
          <a:p>
            <a:pPr>
              <a:defRPr/>
            </a:pPr>
            <a:fld id="{73B850FF-6169-4056-8077-06FFA93A5366}" type="slidenum">
              <a:rPr lang="en-US" smtClean="0"/>
              <a:pPr>
                <a:defRPr/>
              </a:pPr>
              <a:t>16</a:t>
            </a:fld>
            <a:endParaRPr lang="en-US" dirty="0"/>
          </a:p>
        </p:txBody>
      </p:sp>
      <p:pic>
        <p:nvPicPr>
          <p:cNvPr id="7" name="Picture 6">
            <a:extLst>
              <a:ext uri="{FF2B5EF4-FFF2-40B4-BE49-F238E27FC236}">
                <a16:creationId xmlns:a16="http://schemas.microsoft.com/office/drawing/2014/main" id="{554F4EC4-6F72-AB10-636C-3039D5F94789}"/>
              </a:ext>
            </a:extLst>
          </p:cNvPr>
          <p:cNvPicPr>
            <a:picLocks noChangeAspect="1"/>
          </p:cNvPicPr>
          <p:nvPr/>
        </p:nvPicPr>
        <p:blipFill>
          <a:blip r:embed="rId2"/>
          <a:stretch>
            <a:fillRect/>
          </a:stretch>
        </p:blipFill>
        <p:spPr>
          <a:xfrm>
            <a:off x="0" y="2212259"/>
            <a:ext cx="12192000" cy="4480514"/>
          </a:xfrm>
          <a:prstGeom prst="rect">
            <a:avLst/>
          </a:prstGeom>
        </p:spPr>
      </p:pic>
    </p:spTree>
    <p:extLst>
      <p:ext uri="{BB962C8B-B14F-4D97-AF65-F5344CB8AC3E}">
        <p14:creationId xmlns:p14="http://schemas.microsoft.com/office/powerpoint/2010/main" val="953032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7FED-6A46-4274-5E38-806FD0F1E478}"/>
              </a:ext>
            </a:extLst>
          </p:cNvPr>
          <p:cNvSpPr>
            <a:spLocks noGrp="1"/>
          </p:cNvSpPr>
          <p:nvPr>
            <p:ph type="title"/>
          </p:nvPr>
        </p:nvSpPr>
        <p:spPr/>
        <p:txBody>
          <a:bodyPr/>
          <a:lstStyle/>
          <a:p>
            <a:pPr algn="ctr"/>
            <a:r>
              <a:rPr lang="en-US" dirty="0"/>
              <a:t>Ifa Neuroscience: The Standard Model of Neuroscience </a:t>
            </a:r>
          </a:p>
        </p:txBody>
      </p:sp>
      <p:sp>
        <p:nvSpPr>
          <p:cNvPr id="3" name="Date Placeholder 2">
            <a:extLst>
              <a:ext uri="{FF2B5EF4-FFF2-40B4-BE49-F238E27FC236}">
                <a16:creationId xmlns:a16="http://schemas.microsoft.com/office/drawing/2014/main" id="{BDE33743-3218-3448-FE03-96A25F8FA331}"/>
              </a:ext>
            </a:extLst>
          </p:cNvPr>
          <p:cNvSpPr>
            <a:spLocks noGrp="1"/>
          </p:cNvSpPr>
          <p:nvPr>
            <p:ph type="dt" sz="half" idx="10"/>
          </p:nvPr>
        </p:nvSpPr>
        <p:spPr/>
        <p:txBody>
          <a:bodyPr/>
          <a:lstStyle/>
          <a:p>
            <a:pPr>
              <a:defRPr/>
            </a:pPr>
            <a:r>
              <a:rPr lang="en-US" dirty="0"/>
              <a:t>2025</a:t>
            </a:r>
          </a:p>
        </p:txBody>
      </p:sp>
      <p:sp>
        <p:nvSpPr>
          <p:cNvPr id="4" name="Footer Placeholder 3">
            <a:extLst>
              <a:ext uri="{FF2B5EF4-FFF2-40B4-BE49-F238E27FC236}">
                <a16:creationId xmlns:a16="http://schemas.microsoft.com/office/drawing/2014/main" id="{340992C3-2561-7C5A-C607-7CF14C97C50A}"/>
              </a:ext>
            </a:extLst>
          </p:cNvPr>
          <p:cNvSpPr>
            <a:spLocks noGrp="1"/>
          </p:cNvSpPr>
          <p:nvPr>
            <p:ph type="ftr" sz="quarter" idx="11"/>
          </p:nvPr>
        </p:nvSpPr>
        <p:spPr/>
        <p:txBody>
          <a:bodyPr/>
          <a:lstStyle/>
          <a:p>
            <a:r>
              <a:rPr lang="en-US" dirty="0" err="1"/>
              <a:t>IFANeuro</a:t>
            </a:r>
            <a:endParaRPr lang="en-US" dirty="0"/>
          </a:p>
        </p:txBody>
      </p:sp>
      <p:sp>
        <p:nvSpPr>
          <p:cNvPr id="5" name="Slide Number Placeholder 4">
            <a:extLst>
              <a:ext uri="{FF2B5EF4-FFF2-40B4-BE49-F238E27FC236}">
                <a16:creationId xmlns:a16="http://schemas.microsoft.com/office/drawing/2014/main" id="{01423FAD-63BF-472D-7384-07315ED5766A}"/>
              </a:ext>
            </a:extLst>
          </p:cNvPr>
          <p:cNvSpPr>
            <a:spLocks noGrp="1"/>
          </p:cNvSpPr>
          <p:nvPr>
            <p:ph type="sldNum" sz="quarter" idx="12"/>
          </p:nvPr>
        </p:nvSpPr>
        <p:spPr/>
        <p:txBody>
          <a:bodyPr/>
          <a:lstStyle/>
          <a:p>
            <a:pPr>
              <a:defRPr/>
            </a:pPr>
            <a:fld id="{73B850FF-6169-4056-8077-06FFA93A5366}" type="slidenum">
              <a:rPr lang="en-US" smtClean="0"/>
              <a:pPr>
                <a:defRPr/>
              </a:pPr>
              <a:t>17</a:t>
            </a:fld>
            <a:endParaRPr lang="en-US" dirty="0"/>
          </a:p>
        </p:txBody>
      </p:sp>
      <p:sp>
        <p:nvSpPr>
          <p:cNvPr id="7" name="TextBox 6">
            <a:extLst>
              <a:ext uri="{FF2B5EF4-FFF2-40B4-BE49-F238E27FC236}">
                <a16:creationId xmlns:a16="http://schemas.microsoft.com/office/drawing/2014/main" id="{9EF16ED0-3BD7-C1A8-271B-0B3BE07AE81B}"/>
              </a:ext>
            </a:extLst>
          </p:cNvPr>
          <p:cNvSpPr txBox="1"/>
          <p:nvPr/>
        </p:nvSpPr>
        <p:spPr>
          <a:xfrm>
            <a:off x="0" y="2310775"/>
            <a:ext cx="12191999" cy="2308324"/>
          </a:xfrm>
          <a:prstGeom prst="rect">
            <a:avLst/>
          </a:prstGeom>
          <a:noFill/>
        </p:spPr>
        <p:txBody>
          <a:bodyPr wrap="square">
            <a:spAutoFit/>
          </a:bodyPr>
          <a:lstStyle/>
          <a:p>
            <a:pPr marL="285750" indent="-285750" algn="just">
              <a:buFont typeface="Arial" panose="020B0604020202020204" pitchFamily="34" charset="0"/>
              <a:buChar char="•"/>
            </a:pPr>
            <a:r>
              <a:rPr lang="en-US" sz="2400" b="0" i="0" dirty="0">
                <a:effectLst/>
                <a:latin typeface="-apple-system"/>
              </a:rPr>
              <a:t>In the TOE, we model the brain and the mind as mathematical structures using Ifa Mathematics, Category Theory, Categorical Logic, Universal Algebra, Type Theory, Model Theory, and Network Theory.</a:t>
            </a:r>
          </a:p>
          <a:p>
            <a:pPr marL="285750" indent="-285750" algn="just">
              <a:buFont typeface="Arial" panose="020B0604020202020204" pitchFamily="34" charset="0"/>
              <a:buChar char="•"/>
            </a:pPr>
            <a:r>
              <a:rPr lang="en-US" sz="2400" b="0" i="0" dirty="0">
                <a:effectLst/>
                <a:latin typeface="-apple-system"/>
              </a:rPr>
              <a:t>Neuroscience, as a whole, is a meta-field of Ifa Mathematics, also referred to as Consciousness Mechanics, meaning we treat Neural Science as a mathematical structure or object modelled using Ifa objects.</a:t>
            </a:r>
            <a:endParaRPr lang="en-US" sz="2400" dirty="0">
              <a:latin typeface="-apple-system"/>
            </a:endParaRPr>
          </a:p>
        </p:txBody>
      </p:sp>
    </p:spTree>
    <p:extLst>
      <p:ext uri="{BB962C8B-B14F-4D97-AF65-F5344CB8AC3E}">
        <p14:creationId xmlns:p14="http://schemas.microsoft.com/office/powerpoint/2010/main" val="1327629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6124-831D-53FB-D15E-0E846DC5AABE}"/>
              </a:ext>
            </a:extLst>
          </p:cNvPr>
          <p:cNvSpPr>
            <a:spLocks noGrp="1"/>
          </p:cNvSpPr>
          <p:nvPr>
            <p:ph type="title"/>
          </p:nvPr>
        </p:nvSpPr>
        <p:spPr/>
        <p:txBody>
          <a:bodyPr/>
          <a:lstStyle/>
          <a:p>
            <a:pPr algn="ctr"/>
            <a:r>
              <a:rPr lang="en-US" dirty="0"/>
              <a:t>Ifa Neuroscience: Ifa Brain, Classical Brain, and Quantum Brain</a:t>
            </a:r>
          </a:p>
        </p:txBody>
      </p:sp>
      <p:sp>
        <p:nvSpPr>
          <p:cNvPr id="5" name="Slide Number Placeholder 4">
            <a:extLst>
              <a:ext uri="{FF2B5EF4-FFF2-40B4-BE49-F238E27FC236}">
                <a16:creationId xmlns:a16="http://schemas.microsoft.com/office/drawing/2014/main" id="{A4E4E48B-637B-88F7-4987-E2FB7DEA9768}"/>
              </a:ext>
            </a:extLst>
          </p:cNvPr>
          <p:cNvSpPr>
            <a:spLocks noGrp="1"/>
          </p:cNvSpPr>
          <p:nvPr>
            <p:ph type="sldNum" sz="quarter" idx="12"/>
          </p:nvPr>
        </p:nvSpPr>
        <p:spPr/>
        <p:txBody>
          <a:bodyPr/>
          <a:lstStyle/>
          <a:p>
            <a:pPr>
              <a:defRPr/>
            </a:pPr>
            <a:fld id="{73B850FF-6169-4056-8077-06FFA93A5366}" type="slidenum">
              <a:rPr lang="en-US" smtClean="0"/>
              <a:pPr>
                <a:defRPr/>
              </a:pPr>
              <a:t>18</a:t>
            </a:fld>
            <a:endParaRPr lang="en-US" dirty="0"/>
          </a:p>
        </p:txBody>
      </p:sp>
      <p:sp>
        <p:nvSpPr>
          <p:cNvPr id="11" name="TextBox 10">
            <a:extLst>
              <a:ext uri="{FF2B5EF4-FFF2-40B4-BE49-F238E27FC236}">
                <a16:creationId xmlns:a16="http://schemas.microsoft.com/office/drawing/2014/main" id="{3565F38D-58E2-6BBF-5A17-E046DA5CC184}"/>
              </a:ext>
            </a:extLst>
          </p:cNvPr>
          <p:cNvSpPr txBox="1"/>
          <p:nvPr/>
        </p:nvSpPr>
        <p:spPr>
          <a:xfrm>
            <a:off x="0" y="2272129"/>
            <a:ext cx="12191999" cy="4401205"/>
          </a:xfrm>
          <a:prstGeom prst="rect">
            <a:avLst/>
          </a:prstGeom>
          <a:noFill/>
        </p:spPr>
        <p:txBody>
          <a:bodyPr wrap="square">
            <a:spAutoFit/>
          </a:bodyPr>
          <a:lstStyle/>
          <a:p>
            <a:pPr algn="just"/>
            <a:r>
              <a:rPr lang="en-US" sz="2000" b="1" dirty="0"/>
              <a:t>The Classical Brain Model</a:t>
            </a:r>
          </a:p>
          <a:p>
            <a:pPr marL="285750" indent="-285750" algn="just">
              <a:buFont typeface="Arial" panose="020B0604020202020204" pitchFamily="34" charset="0"/>
              <a:buChar char="•"/>
            </a:pPr>
            <a:r>
              <a:rPr lang="en-US" sz="2000" dirty="0"/>
              <a:t>The traditional, widely accepted model of brain function is based on Classical Physics and Neuroscience principles.</a:t>
            </a:r>
          </a:p>
          <a:p>
            <a:pPr marL="285750" indent="-285750" algn="just">
              <a:buFont typeface="Arial" panose="020B0604020202020204" pitchFamily="34" charset="0"/>
              <a:buChar char="•"/>
            </a:pPr>
            <a:r>
              <a:rPr lang="en-US" sz="2000" b="1" dirty="0"/>
              <a:t>Classical Physics:</a:t>
            </a:r>
            <a:r>
              <a:rPr lang="en-US" sz="2000" dirty="0"/>
              <a:t> The Physics of the macroscopic world.</a:t>
            </a:r>
          </a:p>
          <a:p>
            <a:pPr marL="285750" indent="-285750" algn="just">
              <a:buFont typeface="Arial" panose="020B0604020202020204" pitchFamily="34" charset="0"/>
              <a:buChar char="•"/>
            </a:pPr>
            <a:r>
              <a:rPr lang="en-US" sz="2000" dirty="0"/>
              <a:t>In simpler terms, the classical brain is the brain we see with the naked eye.</a:t>
            </a:r>
          </a:p>
          <a:p>
            <a:pPr marL="285750" indent="-285750" algn="just">
              <a:buFont typeface="Arial" panose="020B0604020202020204" pitchFamily="34" charset="0"/>
              <a:buChar char="•"/>
            </a:pPr>
            <a:r>
              <a:rPr lang="en-US" sz="2000" b="1" dirty="0"/>
              <a:t>Neuronal Computation</a:t>
            </a:r>
            <a:r>
              <a:rPr lang="en-US" sz="2000" dirty="0"/>
              <a:t>: The brain functions like a highly complex biological computer, with neurons transmitting signals through electrochemical processes.</a:t>
            </a:r>
          </a:p>
          <a:p>
            <a:pPr algn="just"/>
            <a:r>
              <a:rPr lang="en-US" sz="2000" b="1" dirty="0"/>
              <a:t>Limitations of the Classical Brain Model:</a:t>
            </a:r>
          </a:p>
          <a:p>
            <a:pPr marL="285750" indent="-285750" algn="just">
              <a:buFont typeface="Arial" panose="020B0604020202020204" pitchFamily="34" charset="0"/>
              <a:buChar char="•"/>
            </a:pPr>
            <a:r>
              <a:rPr lang="en-US" sz="2000" dirty="0"/>
              <a:t>It struggles to explain </a:t>
            </a:r>
            <a:r>
              <a:rPr lang="en-US" sz="2000" b="1" dirty="0"/>
              <a:t>subjective experience</a:t>
            </a:r>
            <a:r>
              <a:rPr lang="en-US" sz="2000" dirty="0"/>
              <a:t> (the "hard problem" of consciousness).</a:t>
            </a:r>
          </a:p>
          <a:p>
            <a:pPr marL="285750" indent="-285750" algn="just">
              <a:buFont typeface="Arial" panose="020B0604020202020204" pitchFamily="34" charset="0"/>
              <a:buChar char="•"/>
            </a:pPr>
            <a:r>
              <a:rPr lang="en-US" sz="2000" dirty="0"/>
              <a:t>It may not account for </a:t>
            </a:r>
            <a:r>
              <a:rPr lang="en-US" sz="2000" b="1" dirty="0"/>
              <a:t>the brain's extreme efficiency</a:t>
            </a:r>
            <a:r>
              <a:rPr lang="en-US" sz="2000" dirty="0"/>
              <a:t> compared to classical computers.</a:t>
            </a:r>
          </a:p>
          <a:p>
            <a:pPr marL="285750" indent="-285750" algn="just">
              <a:buFont typeface="Arial" panose="020B0604020202020204" pitchFamily="34" charset="0"/>
              <a:buChar char="•"/>
            </a:pPr>
            <a:r>
              <a:rPr lang="en-US" sz="2000" dirty="0"/>
              <a:t>Certain cognitive processes, such as </a:t>
            </a:r>
            <a:r>
              <a:rPr lang="en-US" sz="2000" b="1" dirty="0"/>
              <a:t>insight, creativity, and free will</a:t>
            </a:r>
            <a:r>
              <a:rPr lang="en-US" sz="2000" dirty="0"/>
              <a:t>, remain difficult to model purely in classical terms.</a:t>
            </a:r>
          </a:p>
          <a:p>
            <a:pPr algn="just"/>
            <a:br>
              <a:rPr lang="en-US" sz="2000" dirty="0"/>
            </a:br>
            <a:endParaRPr lang="en-US" sz="2000" dirty="0"/>
          </a:p>
        </p:txBody>
      </p:sp>
    </p:spTree>
    <p:extLst>
      <p:ext uri="{BB962C8B-B14F-4D97-AF65-F5344CB8AC3E}">
        <p14:creationId xmlns:p14="http://schemas.microsoft.com/office/powerpoint/2010/main" val="819022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FF797-00D4-831D-9820-4C9A8DE24811}"/>
              </a:ext>
            </a:extLst>
          </p:cNvPr>
          <p:cNvSpPr>
            <a:spLocks noGrp="1"/>
          </p:cNvSpPr>
          <p:nvPr>
            <p:ph type="title"/>
          </p:nvPr>
        </p:nvSpPr>
        <p:spPr/>
        <p:txBody>
          <a:bodyPr/>
          <a:lstStyle/>
          <a:p>
            <a:pPr algn="ctr"/>
            <a:r>
              <a:rPr lang="en-US" dirty="0"/>
              <a:t>Ifa Neuroscience: Ifa Brain, Classical Brain, and Quantum Brain</a:t>
            </a:r>
          </a:p>
        </p:txBody>
      </p:sp>
      <p:sp>
        <p:nvSpPr>
          <p:cNvPr id="5" name="Slide Number Placeholder 4">
            <a:extLst>
              <a:ext uri="{FF2B5EF4-FFF2-40B4-BE49-F238E27FC236}">
                <a16:creationId xmlns:a16="http://schemas.microsoft.com/office/drawing/2014/main" id="{20F6F9E8-612D-592F-DCE7-F7D043D2086E}"/>
              </a:ext>
            </a:extLst>
          </p:cNvPr>
          <p:cNvSpPr>
            <a:spLocks noGrp="1"/>
          </p:cNvSpPr>
          <p:nvPr>
            <p:ph type="sldNum" sz="quarter" idx="12"/>
          </p:nvPr>
        </p:nvSpPr>
        <p:spPr/>
        <p:txBody>
          <a:bodyPr/>
          <a:lstStyle/>
          <a:p>
            <a:pPr>
              <a:defRPr/>
            </a:pPr>
            <a:fld id="{73B850FF-6169-4056-8077-06FFA93A5366}" type="slidenum">
              <a:rPr lang="en-US" smtClean="0"/>
              <a:pPr>
                <a:defRPr/>
              </a:pPr>
              <a:t>19</a:t>
            </a:fld>
            <a:endParaRPr lang="en-US" dirty="0"/>
          </a:p>
        </p:txBody>
      </p:sp>
      <p:sp>
        <p:nvSpPr>
          <p:cNvPr id="7" name="TextBox 6">
            <a:extLst>
              <a:ext uri="{FF2B5EF4-FFF2-40B4-BE49-F238E27FC236}">
                <a16:creationId xmlns:a16="http://schemas.microsoft.com/office/drawing/2014/main" id="{BC75C578-0C48-0421-C30B-2A17A4039004}"/>
              </a:ext>
            </a:extLst>
          </p:cNvPr>
          <p:cNvSpPr txBox="1"/>
          <p:nvPr/>
        </p:nvSpPr>
        <p:spPr>
          <a:xfrm>
            <a:off x="0" y="2261134"/>
            <a:ext cx="12192000" cy="4278094"/>
          </a:xfrm>
          <a:prstGeom prst="rect">
            <a:avLst/>
          </a:prstGeom>
          <a:noFill/>
        </p:spPr>
        <p:txBody>
          <a:bodyPr wrap="square">
            <a:spAutoFit/>
          </a:bodyPr>
          <a:lstStyle/>
          <a:p>
            <a:pPr algn="just"/>
            <a:r>
              <a:rPr lang="en-US" sz="1600" b="1" dirty="0"/>
              <a:t>The Quantum Brain Model</a:t>
            </a:r>
          </a:p>
          <a:p>
            <a:pPr marL="285750" indent="-285750" algn="just">
              <a:buFont typeface="Arial" panose="020B0604020202020204" pitchFamily="34" charset="0"/>
              <a:buChar char="•"/>
            </a:pPr>
            <a:r>
              <a:rPr lang="en-US" sz="1600" dirty="0"/>
              <a:t>This model suggests that quantum mechanical effects—such as superposition, entanglement, and wave function collapse—may play a role in cognition and consciousness (Jedlicka, 2017). </a:t>
            </a:r>
          </a:p>
          <a:p>
            <a:pPr marL="285750" indent="-285750" algn="just">
              <a:buFont typeface="Arial" panose="020B0604020202020204" pitchFamily="34" charset="0"/>
              <a:buChar char="•"/>
            </a:pPr>
            <a:r>
              <a:rPr lang="en-US" sz="1600" dirty="0"/>
              <a:t>Based on Quantum Physics and Neuroscience principles</a:t>
            </a:r>
          </a:p>
          <a:p>
            <a:pPr marL="285750" indent="-285750" algn="just">
              <a:buFont typeface="Arial" panose="020B0604020202020204" pitchFamily="34" charset="0"/>
              <a:buChar char="•"/>
            </a:pPr>
            <a:r>
              <a:rPr lang="en-US" sz="1600" dirty="0"/>
              <a:t>Some quantum brain models suggest the brain functions like a quantum computer (Aishwarya et al., 2020).</a:t>
            </a:r>
          </a:p>
          <a:p>
            <a:pPr marL="285750" indent="-285750" algn="just">
              <a:buFont typeface="Arial" panose="020B0604020202020204" pitchFamily="34" charset="0"/>
              <a:buChar char="•"/>
            </a:pPr>
            <a:r>
              <a:rPr lang="en-US" sz="1600" b="1" dirty="0"/>
              <a:t>Quantum Physics</a:t>
            </a:r>
            <a:r>
              <a:rPr lang="en-US" sz="1600" dirty="0"/>
              <a:t>: the Physics of the microscopic (subatomic) world.</a:t>
            </a:r>
          </a:p>
          <a:p>
            <a:pPr marL="285750" indent="-285750" algn="just">
              <a:buFont typeface="Arial" panose="020B0604020202020204" pitchFamily="34" charset="0"/>
              <a:buChar char="•"/>
            </a:pPr>
            <a:r>
              <a:rPr lang="en-US" sz="1600" b="1" dirty="0"/>
              <a:t>Quantum Coherence in the Brain</a:t>
            </a:r>
            <a:r>
              <a:rPr lang="en-US" sz="1600" dirty="0"/>
              <a:t>: Some researchers such as </a:t>
            </a:r>
            <a:r>
              <a:rPr lang="en-US" sz="1600" dirty="0" err="1"/>
              <a:t>Hameroff</a:t>
            </a:r>
            <a:r>
              <a:rPr lang="en-US" sz="1600" dirty="0"/>
              <a:t> &amp; Penrose (2014)  propose that quantum effects in microtubules (Penrose-</a:t>
            </a:r>
            <a:r>
              <a:rPr lang="en-US" sz="1600" dirty="0" err="1"/>
              <a:t>Hameroff</a:t>
            </a:r>
            <a:r>
              <a:rPr lang="en-US" sz="1600" dirty="0"/>
              <a:t> </a:t>
            </a:r>
            <a:r>
              <a:rPr lang="en-US" sz="1600" dirty="0" err="1"/>
              <a:t>Orch</a:t>
            </a:r>
            <a:r>
              <a:rPr lang="en-US" sz="1600" dirty="0"/>
              <a:t>-OR theory) or ion channels could influence neural processing.</a:t>
            </a:r>
          </a:p>
          <a:p>
            <a:pPr marL="285750" indent="-285750" algn="just">
              <a:buFont typeface="Arial" panose="020B0604020202020204" pitchFamily="34" charset="0"/>
              <a:buChar char="•"/>
            </a:pPr>
            <a:r>
              <a:rPr lang="en-US" sz="1600" b="1" dirty="0"/>
              <a:t>Superposition &amp; Parallel Processing</a:t>
            </a:r>
            <a:r>
              <a:rPr lang="en-US" sz="1600" dirty="0"/>
              <a:t>: The brain processes multiple possibilities simultaneously before collapsing into a definite state (</a:t>
            </a:r>
            <a:r>
              <a:rPr lang="en-US" sz="1600" dirty="0" err="1"/>
              <a:t>Hameroff</a:t>
            </a:r>
            <a:r>
              <a:rPr lang="en-US" sz="1600" dirty="0"/>
              <a:t> &amp; Penrose, 2014)</a:t>
            </a:r>
          </a:p>
          <a:p>
            <a:pPr marL="285750" indent="-285750" algn="just">
              <a:buFont typeface="Arial" panose="020B0604020202020204" pitchFamily="34" charset="0"/>
              <a:buChar char="•"/>
            </a:pPr>
            <a:r>
              <a:rPr lang="en-US" sz="1600" b="1" dirty="0"/>
              <a:t>Quantum Entanglement &amp; Nonlocality</a:t>
            </a:r>
            <a:r>
              <a:rPr lang="en-US" sz="1600" dirty="0"/>
              <a:t>: Information processing in the brain could involve nonlocal connections, which might explain phenomena, such as intuition or psi experiences.</a:t>
            </a:r>
          </a:p>
          <a:p>
            <a:pPr marL="285750" indent="-285750" algn="just">
              <a:buFont typeface="Arial" panose="020B0604020202020204" pitchFamily="34" charset="0"/>
              <a:buChar char="•"/>
            </a:pPr>
            <a:r>
              <a:rPr lang="en-US" sz="1600" b="1" dirty="0"/>
              <a:t>Consciousness as a Quantum State</a:t>
            </a:r>
            <a:r>
              <a:rPr lang="en-US" sz="1600" dirty="0"/>
              <a:t>: Some models like Penrose-</a:t>
            </a:r>
            <a:r>
              <a:rPr lang="en-US" sz="1600" dirty="0" err="1"/>
              <a:t>Hameroff</a:t>
            </a:r>
            <a:r>
              <a:rPr lang="en-US" sz="1600" dirty="0"/>
              <a:t> </a:t>
            </a:r>
            <a:r>
              <a:rPr lang="en-US" sz="1600" dirty="0" err="1"/>
              <a:t>Orch</a:t>
            </a:r>
            <a:r>
              <a:rPr lang="en-US" sz="1600" dirty="0"/>
              <a:t>-OR theory suggest that consciousness arises from quantum wave function collapse rather than classical computation (</a:t>
            </a:r>
            <a:r>
              <a:rPr lang="en-US" sz="1600" dirty="0" err="1"/>
              <a:t>Hameroff</a:t>
            </a:r>
            <a:r>
              <a:rPr lang="en-US" sz="1600" dirty="0"/>
              <a:t> &amp; Penrose, 2014).</a:t>
            </a:r>
          </a:p>
          <a:p>
            <a:pPr algn="just"/>
            <a:r>
              <a:rPr lang="en-US" sz="1600" b="1" dirty="0"/>
              <a:t>Challenges of the Quantum Brain Model</a:t>
            </a:r>
            <a:r>
              <a:rPr lang="en-US" sz="1600" dirty="0"/>
              <a:t>:</a:t>
            </a:r>
          </a:p>
          <a:p>
            <a:pPr marL="285750" indent="-285750" algn="just">
              <a:buFont typeface="Arial" panose="020B0604020202020204" pitchFamily="34" charset="0"/>
              <a:buChar char="•"/>
            </a:pPr>
            <a:r>
              <a:rPr lang="en-US" sz="1600" dirty="0"/>
              <a:t>Lack of Empirical Evidence: There is no direct experimental proof as of yet confirming quantum computation in neurons.</a:t>
            </a:r>
          </a:p>
          <a:p>
            <a:pPr algn="just"/>
            <a:endParaRPr lang="en-US" sz="1600" dirty="0"/>
          </a:p>
        </p:txBody>
      </p:sp>
    </p:spTree>
    <p:extLst>
      <p:ext uri="{BB962C8B-B14F-4D97-AF65-F5344CB8AC3E}">
        <p14:creationId xmlns:p14="http://schemas.microsoft.com/office/powerpoint/2010/main" val="108104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6E2FE00C-A4E7-4DD3-BED5-5746528E68F1}"/>
              </a:ext>
            </a:extLst>
          </p:cNvPr>
          <p:cNvSpPr>
            <a:spLocks noGrp="1"/>
          </p:cNvSpPr>
          <p:nvPr>
            <p:ph type="title"/>
          </p:nvPr>
        </p:nvSpPr>
        <p:spPr>
          <a:xfrm>
            <a:off x="838200" y="586992"/>
            <a:ext cx="4953000" cy="2288943"/>
          </a:xfrm>
        </p:spPr>
        <p:txBody>
          <a:bodyPr/>
          <a:lstStyle/>
          <a:p>
            <a:r>
              <a:rPr lang="en-US" dirty="0"/>
              <a:t>Agenda</a:t>
            </a:r>
          </a:p>
        </p:txBody>
      </p:sp>
      <p:sp>
        <p:nvSpPr>
          <p:cNvPr id="34" name="Text Placeholder 33">
            <a:extLst>
              <a:ext uri="{FF2B5EF4-FFF2-40B4-BE49-F238E27FC236}">
                <a16:creationId xmlns:a16="http://schemas.microsoft.com/office/drawing/2014/main" id="{7B69611F-97FC-426E-8387-26F473573E81}"/>
              </a:ext>
            </a:extLst>
          </p:cNvPr>
          <p:cNvSpPr>
            <a:spLocks noGrp="1"/>
          </p:cNvSpPr>
          <p:nvPr>
            <p:ph type="body" sz="quarter" idx="16"/>
          </p:nvPr>
        </p:nvSpPr>
        <p:spPr>
          <a:xfrm>
            <a:off x="838519" y="2883309"/>
            <a:ext cx="4952681" cy="3444339"/>
          </a:xfrm>
        </p:spPr>
        <p:txBody>
          <a:bodyPr>
            <a:normAutofit fontScale="92500" lnSpcReduction="20000"/>
          </a:bodyPr>
          <a:lstStyle/>
          <a:p>
            <a:r>
              <a:rPr lang="en-US" dirty="0"/>
              <a:t>Introduction to Ifa</a:t>
            </a:r>
          </a:p>
          <a:p>
            <a:r>
              <a:rPr lang="en-US" dirty="0"/>
              <a:t>Motivation</a:t>
            </a:r>
          </a:p>
          <a:p>
            <a:r>
              <a:rPr lang="en-US" sz="2000" dirty="0"/>
              <a:t>IFA Mathematics: </a:t>
            </a:r>
            <a:r>
              <a:rPr lang="en-US" dirty="0"/>
              <a:t>The Standard Model of Mathematics</a:t>
            </a:r>
            <a:endParaRPr lang="en-US" sz="2000" dirty="0"/>
          </a:p>
          <a:p>
            <a:r>
              <a:rPr lang="en-US" sz="2000" dirty="0"/>
              <a:t>IFA Technology (</a:t>
            </a:r>
            <a:r>
              <a:rPr lang="en-US" sz="2000" dirty="0" err="1"/>
              <a:t>iTOE</a:t>
            </a:r>
            <a:r>
              <a:rPr lang="en-US" sz="2000" dirty="0"/>
              <a:t>)</a:t>
            </a:r>
          </a:p>
          <a:p>
            <a:r>
              <a:rPr lang="en-US" dirty="0"/>
              <a:t>IFA Neuroscience: The Standard Model of Neuroscience</a:t>
            </a:r>
          </a:p>
          <a:p>
            <a:r>
              <a:rPr lang="en-US" dirty="0"/>
              <a:t>Potential Applications of </a:t>
            </a:r>
            <a:r>
              <a:rPr lang="en-US" dirty="0" err="1"/>
              <a:t>IFANeuro</a:t>
            </a:r>
            <a:endParaRPr lang="en-US" dirty="0"/>
          </a:p>
          <a:p>
            <a:r>
              <a:rPr lang="en-US" dirty="0"/>
              <a:t>Conclusion</a:t>
            </a:r>
          </a:p>
        </p:txBody>
      </p:sp>
      <p:sp>
        <p:nvSpPr>
          <p:cNvPr id="57" name="Date Placeholder 56">
            <a:extLst>
              <a:ext uri="{FF2B5EF4-FFF2-40B4-BE49-F238E27FC236}">
                <a16:creationId xmlns:a16="http://schemas.microsoft.com/office/drawing/2014/main" id="{8870D893-2423-4900-AACF-892913F92B61}"/>
              </a:ext>
            </a:extLst>
          </p:cNvPr>
          <p:cNvSpPr>
            <a:spLocks noGrp="1"/>
          </p:cNvSpPr>
          <p:nvPr>
            <p:ph type="dt" sz="half" idx="10"/>
          </p:nvPr>
        </p:nvSpPr>
        <p:spPr>
          <a:xfrm>
            <a:off x="277761" y="6105832"/>
            <a:ext cx="2743200" cy="586941"/>
          </a:xfrm>
        </p:spPr>
        <p:txBody>
          <a:bodyPr/>
          <a:lstStyle/>
          <a:p>
            <a:pPr lvl="0"/>
            <a:r>
              <a:rPr lang="en-US" b="1" noProof="0" dirty="0" err="1"/>
              <a:t>CENProject</a:t>
            </a:r>
            <a:r>
              <a:rPr lang="en-US" b="1" noProof="0" dirty="0"/>
              <a:t> Innovations Limited </a:t>
            </a:r>
          </a:p>
          <a:p>
            <a:pPr lvl="0"/>
            <a:r>
              <a:rPr lang="en-US" b="1" noProof="0" dirty="0"/>
              <a:t>Copyright Reserved 2025</a:t>
            </a:r>
          </a:p>
        </p:txBody>
      </p:sp>
      <p:sp>
        <p:nvSpPr>
          <p:cNvPr id="58" name="Footer Placeholder 57">
            <a:extLst>
              <a:ext uri="{FF2B5EF4-FFF2-40B4-BE49-F238E27FC236}">
                <a16:creationId xmlns:a16="http://schemas.microsoft.com/office/drawing/2014/main" id="{3F5D567B-B4E7-46C3-99A9-F2F32FA23175}"/>
              </a:ext>
            </a:extLst>
          </p:cNvPr>
          <p:cNvSpPr>
            <a:spLocks noGrp="1"/>
          </p:cNvSpPr>
          <p:nvPr>
            <p:ph type="ftr" sz="quarter" idx="11"/>
          </p:nvPr>
        </p:nvSpPr>
        <p:spPr>
          <a:xfrm>
            <a:off x="6858000" y="6327648"/>
            <a:ext cx="3810000" cy="365125"/>
          </a:xfrm>
        </p:spPr>
        <p:txBody>
          <a:bodyPr/>
          <a:lstStyle/>
          <a:p>
            <a:r>
              <a:rPr lang="en-US" dirty="0" err="1"/>
              <a:t>IFANeuro</a:t>
            </a:r>
            <a:endParaRPr lang="en-US" dirty="0"/>
          </a:p>
        </p:txBody>
      </p:sp>
      <p:sp>
        <p:nvSpPr>
          <p:cNvPr id="59" name="Slide Number Placeholder 58">
            <a:extLst>
              <a:ext uri="{FF2B5EF4-FFF2-40B4-BE49-F238E27FC236}">
                <a16:creationId xmlns:a16="http://schemas.microsoft.com/office/drawing/2014/main" id="{51CFCC1B-86D5-4E89-A5FA-944094DBD4AF}"/>
              </a:ext>
            </a:extLst>
          </p:cNvPr>
          <p:cNvSpPr>
            <a:spLocks noGrp="1"/>
          </p:cNvSpPr>
          <p:nvPr>
            <p:ph type="sldNum" sz="quarter" idx="12"/>
          </p:nvPr>
        </p:nvSpPr>
        <p:spPr>
          <a:xfrm>
            <a:off x="10820400" y="6327648"/>
            <a:ext cx="533400" cy="365125"/>
          </a:xfrm>
        </p:spPr>
        <p:txBody>
          <a:bodyPr/>
          <a:lstStyle/>
          <a:p>
            <a:pPr lvl="0"/>
            <a:fld id="{73B850FF-6169-4056-8077-06FFA93A5366}" type="slidenum">
              <a:rPr lang="en-US" noProof="0" smtClean="0"/>
              <a:pPr lvl="0"/>
              <a:t>2</a:t>
            </a:fld>
            <a:endParaRPr lang="en-US" noProof="0" dirty="0"/>
          </a:p>
        </p:txBody>
      </p:sp>
      <p:pic>
        <p:nvPicPr>
          <p:cNvPr id="14" name="Picture Placeholder 13">
            <a:extLst>
              <a:ext uri="{FF2B5EF4-FFF2-40B4-BE49-F238E27FC236}">
                <a16:creationId xmlns:a16="http://schemas.microsoft.com/office/drawing/2014/main" id="{2870534E-1F3F-51C2-1F0E-8928178A58B7}"/>
              </a:ext>
            </a:extLst>
          </p:cNvPr>
          <p:cNvPicPr>
            <a:picLocks noGrp="1" noChangeAspect="1"/>
          </p:cNvPicPr>
          <p:nvPr>
            <p:ph type="pic" sz="quarter" idx="14"/>
          </p:nvPr>
        </p:nvPicPr>
        <p:blipFill>
          <a:blip r:embed="rId3"/>
          <a:srcRect t="11119" b="11119"/>
          <a:stretch/>
        </p:blipFill>
        <p:spPr>
          <a:xfrm>
            <a:off x="6781800" y="4337281"/>
            <a:ext cx="4856144" cy="1925415"/>
          </a:xfrm>
        </p:spPr>
      </p:pic>
      <p:pic>
        <p:nvPicPr>
          <p:cNvPr id="16" name="Picture Placeholder 15">
            <a:extLst>
              <a:ext uri="{FF2B5EF4-FFF2-40B4-BE49-F238E27FC236}">
                <a16:creationId xmlns:a16="http://schemas.microsoft.com/office/drawing/2014/main" id="{C642DDB5-081B-4EDE-393F-EA47473E9461}"/>
              </a:ext>
            </a:extLst>
          </p:cNvPr>
          <p:cNvPicPr>
            <a:picLocks noGrp="1" noChangeAspect="1"/>
          </p:cNvPicPr>
          <p:nvPr>
            <p:ph type="pic" sz="quarter" idx="13"/>
          </p:nvPr>
        </p:nvPicPr>
        <p:blipFill>
          <a:blip r:embed="rId4"/>
          <a:srcRect t="14384" b="14384"/>
          <a:stretch/>
        </p:blipFill>
        <p:spPr>
          <a:xfrm>
            <a:off x="6781800" y="2430692"/>
            <a:ext cx="4856144" cy="1925415"/>
          </a:xfrm>
        </p:spPr>
      </p:pic>
      <p:pic>
        <p:nvPicPr>
          <p:cNvPr id="22" name="Picture 21">
            <a:extLst>
              <a:ext uri="{FF2B5EF4-FFF2-40B4-BE49-F238E27FC236}">
                <a16:creationId xmlns:a16="http://schemas.microsoft.com/office/drawing/2014/main" id="{82FA114A-3B37-0326-4BB7-A4DCE0FC4C77}"/>
              </a:ext>
            </a:extLst>
          </p:cNvPr>
          <p:cNvPicPr>
            <a:picLocks noChangeAspect="1"/>
          </p:cNvPicPr>
          <p:nvPr/>
        </p:nvPicPr>
        <p:blipFill>
          <a:blip r:embed="rId5"/>
          <a:stretch>
            <a:fillRect/>
          </a:stretch>
        </p:blipFill>
        <p:spPr>
          <a:xfrm>
            <a:off x="6781800" y="379586"/>
            <a:ext cx="4856144" cy="2051106"/>
          </a:xfrm>
          <a:prstGeom prst="rect">
            <a:avLst/>
          </a:prstGeom>
        </p:spPr>
      </p:pic>
    </p:spTree>
    <p:extLst>
      <p:ext uri="{BB962C8B-B14F-4D97-AF65-F5344CB8AC3E}">
        <p14:creationId xmlns:p14="http://schemas.microsoft.com/office/powerpoint/2010/main" val="254120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CEA04-129C-9FA4-0499-3858ABAF1DB8}"/>
              </a:ext>
            </a:extLst>
          </p:cNvPr>
          <p:cNvSpPr>
            <a:spLocks noGrp="1"/>
          </p:cNvSpPr>
          <p:nvPr>
            <p:ph type="title"/>
          </p:nvPr>
        </p:nvSpPr>
        <p:spPr/>
        <p:txBody>
          <a:bodyPr/>
          <a:lstStyle/>
          <a:p>
            <a:pPr algn="ctr"/>
            <a:r>
              <a:rPr lang="en-US" dirty="0"/>
              <a:t>Ifa Neuroscience: Ifa Brain, Classical Brain, and Quantum Brain</a:t>
            </a:r>
          </a:p>
        </p:txBody>
      </p:sp>
      <p:sp>
        <p:nvSpPr>
          <p:cNvPr id="5" name="Slide Number Placeholder 4">
            <a:extLst>
              <a:ext uri="{FF2B5EF4-FFF2-40B4-BE49-F238E27FC236}">
                <a16:creationId xmlns:a16="http://schemas.microsoft.com/office/drawing/2014/main" id="{12C16E78-A47F-BE98-C7EC-6FBB80773562}"/>
              </a:ext>
            </a:extLst>
          </p:cNvPr>
          <p:cNvSpPr>
            <a:spLocks noGrp="1"/>
          </p:cNvSpPr>
          <p:nvPr>
            <p:ph type="sldNum" sz="quarter" idx="12"/>
          </p:nvPr>
        </p:nvSpPr>
        <p:spPr/>
        <p:txBody>
          <a:bodyPr/>
          <a:lstStyle/>
          <a:p>
            <a:pPr>
              <a:defRPr/>
            </a:pPr>
            <a:fld id="{73B850FF-6169-4056-8077-06FFA93A5366}" type="slidenum">
              <a:rPr lang="en-US" smtClean="0"/>
              <a:pPr>
                <a:defRPr/>
              </a:pPr>
              <a:t>20</a:t>
            </a:fld>
            <a:endParaRPr lang="en-US" dirty="0"/>
          </a:p>
        </p:txBody>
      </p:sp>
      <p:sp>
        <p:nvSpPr>
          <p:cNvPr id="7" name="TextBox 6">
            <a:extLst>
              <a:ext uri="{FF2B5EF4-FFF2-40B4-BE49-F238E27FC236}">
                <a16:creationId xmlns:a16="http://schemas.microsoft.com/office/drawing/2014/main" id="{EFE907BC-9C7C-5BE9-1425-67AF5F831FCC}"/>
              </a:ext>
            </a:extLst>
          </p:cNvPr>
          <p:cNvSpPr txBox="1"/>
          <p:nvPr/>
        </p:nvSpPr>
        <p:spPr>
          <a:xfrm>
            <a:off x="0" y="2226695"/>
            <a:ext cx="12192000" cy="4524315"/>
          </a:xfrm>
          <a:prstGeom prst="rect">
            <a:avLst/>
          </a:prstGeom>
          <a:noFill/>
        </p:spPr>
        <p:txBody>
          <a:bodyPr wrap="square">
            <a:spAutoFit/>
          </a:bodyPr>
          <a:lstStyle/>
          <a:p>
            <a:pPr algn="just"/>
            <a:r>
              <a:rPr lang="en-US" sz="1800" b="1" dirty="0"/>
              <a:t>Ifa Brain: The TOE Brain Model</a:t>
            </a:r>
          </a:p>
          <a:p>
            <a:pPr marL="285750" indent="-285750" algn="just">
              <a:buFont typeface="Arial" panose="020B0604020202020204" pitchFamily="34" charset="0"/>
              <a:buChar char="•"/>
            </a:pPr>
            <a:r>
              <a:rPr lang="en-US" sz="1800" dirty="0"/>
              <a:t>This is the universe of all brain models in Neuroscience, encompassing classical models, quantum models, and others.</a:t>
            </a:r>
          </a:p>
          <a:p>
            <a:pPr marL="285750" indent="-285750" algn="just">
              <a:buFont typeface="Arial" panose="020B0604020202020204" pitchFamily="34" charset="0"/>
              <a:buChar char="•"/>
            </a:pPr>
            <a:r>
              <a:rPr lang="en-US" dirty="0"/>
              <a:t>Ifa Brain is the container and fundamental building block of all theories and models of the brain in Neuroscience.</a:t>
            </a:r>
          </a:p>
          <a:p>
            <a:pPr marL="285750" indent="-285750" algn="just">
              <a:buFont typeface="Arial" panose="020B0604020202020204" pitchFamily="34" charset="0"/>
              <a:buChar char="•"/>
            </a:pPr>
            <a:r>
              <a:rPr lang="en-US" dirty="0"/>
              <a:t>Ifa Brain is the universal meta-model of the brain, where the </a:t>
            </a:r>
            <a:r>
              <a:rPr lang="en-US" sz="1800" dirty="0"/>
              <a:t>Ifa Code (i.e., Vacuum, Energy, </a:t>
            </a:r>
            <a:r>
              <a:rPr lang="en-US" sz="1800" dirty="0" err="1"/>
              <a:t>Ogbe</a:t>
            </a:r>
            <a:r>
              <a:rPr lang="en-US" sz="1800" dirty="0"/>
              <a:t>) is the building block of the brain and everything in existence.</a:t>
            </a:r>
          </a:p>
          <a:p>
            <a:pPr marL="285750" indent="-285750" algn="just">
              <a:buFont typeface="Arial" panose="020B0604020202020204" pitchFamily="34" charset="0"/>
              <a:buChar char="•"/>
            </a:pPr>
            <a:r>
              <a:rPr lang="en-US" sz="1800" dirty="0"/>
              <a:t>Here, we regard the soul, which is Energy (CEN) or Vacuum, as the brain code. </a:t>
            </a:r>
          </a:p>
          <a:p>
            <a:pPr marL="285750" indent="-285750" algn="just">
              <a:buFont typeface="Arial" panose="020B0604020202020204" pitchFamily="34" charset="0"/>
              <a:buChar char="•"/>
            </a:pPr>
            <a:r>
              <a:rPr lang="en-US" sz="1800" dirty="0"/>
              <a:t>Specifically, we mean that the Universal Binary Code (single and double lines of Ifa), i.e., the Odu Ifa (Ifa Code), is the codes that make the brain function.</a:t>
            </a:r>
          </a:p>
          <a:p>
            <a:pPr marL="285750" indent="-285750" algn="just">
              <a:buFont typeface="Arial" panose="020B0604020202020204" pitchFamily="34" charset="0"/>
              <a:buChar char="•"/>
            </a:pPr>
            <a:r>
              <a:rPr lang="en-US" sz="1800" dirty="0"/>
              <a:t>The 256 universal meta-codes of Ifa, especially the Ifa Pair (single and double lines of Ifa), are everything that really exists at the most fundamental level, which is why we use them to define the brain, and its dual, the mind. </a:t>
            </a:r>
          </a:p>
          <a:p>
            <a:pPr marL="285750" indent="-285750" algn="just">
              <a:buFont typeface="Arial" panose="020B0604020202020204" pitchFamily="34" charset="0"/>
              <a:buChar char="•"/>
            </a:pPr>
            <a:r>
              <a:rPr lang="en-US" sz="1800" dirty="0"/>
              <a:t>Monod (1974) said, “anything can be reduced to simple, obvious mechanical interactions. The cell is a machine. The animal is a machine. Man is a machine”.</a:t>
            </a:r>
          </a:p>
          <a:p>
            <a:pPr marL="285750" indent="-285750" algn="just">
              <a:buFont typeface="Arial" panose="020B0604020202020204" pitchFamily="34" charset="0"/>
              <a:buChar char="•"/>
            </a:pPr>
            <a:r>
              <a:rPr lang="en-US" dirty="0"/>
              <a:t>In Ifa’s Model of reality, man is a living machine (</a:t>
            </a:r>
            <a:r>
              <a:rPr lang="en-US" dirty="0" err="1"/>
              <a:t>biomachine</a:t>
            </a:r>
            <a:r>
              <a:rPr lang="en-US" dirty="0"/>
              <a:t>) built with Ifa Codes via manipulation of Energy (</a:t>
            </a:r>
            <a:r>
              <a:rPr lang="en-US" dirty="0" err="1"/>
              <a:t>Ogbe</a:t>
            </a:r>
            <a:r>
              <a:rPr lang="en-US" dirty="0"/>
              <a:t> or Vacuum) in a process called Ifa Programming, Universal Meta-Programming.</a:t>
            </a:r>
          </a:p>
          <a:p>
            <a:pPr marL="285750" indent="-285750" algn="just">
              <a:buFont typeface="Arial" panose="020B0604020202020204" pitchFamily="34" charset="0"/>
              <a:buChar char="•"/>
            </a:pPr>
            <a:r>
              <a:rPr lang="en-US" sz="1800" b="1" dirty="0"/>
              <a:t>Evolution of the Brain from Vacuum (</a:t>
            </a:r>
            <a:r>
              <a:rPr lang="en-US" sz="1800" b="1" dirty="0" err="1"/>
              <a:t>Ogbe</a:t>
            </a:r>
            <a:r>
              <a:rPr lang="en-US" sz="1800" b="1" dirty="0"/>
              <a:t> or Energy): </a:t>
            </a:r>
            <a:r>
              <a:rPr lang="en-US" sz="1800" dirty="0"/>
              <a:t>Vacuum </a:t>
            </a:r>
            <a:r>
              <a:rPr lang="en-US" dirty="0">
                <a:sym typeface="Wingdings" panose="05000000000000000000" pitchFamily="2" charset="2"/>
              </a:rPr>
              <a:t></a:t>
            </a:r>
            <a:r>
              <a:rPr lang="en-US" sz="1800" dirty="0"/>
              <a:t> Quantum Brain </a:t>
            </a:r>
            <a:r>
              <a:rPr lang="en-US" sz="1800" dirty="0">
                <a:sym typeface="Wingdings" panose="05000000000000000000" pitchFamily="2" charset="2"/>
              </a:rPr>
              <a:t> Classical Brain</a:t>
            </a:r>
            <a:endParaRPr lang="en-US" sz="1800" dirty="0"/>
          </a:p>
        </p:txBody>
      </p:sp>
    </p:spTree>
    <p:extLst>
      <p:ext uri="{BB962C8B-B14F-4D97-AF65-F5344CB8AC3E}">
        <p14:creationId xmlns:p14="http://schemas.microsoft.com/office/powerpoint/2010/main" val="3255862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C4D14-46E3-F24F-8F72-013F970B2D3D}"/>
              </a:ext>
            </a:extLst>
          </p:cNvPr>
          <p:cNvSpPr>
            <a:spLocks noGrp="1"/>
          </p:cNvSpPr>
          <p:nvPr>
            <p:ph type="title"/>
          </p:nvPr>
        </p:nvSpPr>
        <p:spPr/>
        <p:txBody>
          <a:bodyPr/>
          <a:lstStyle/>
          <a:p>
            <a:pPr algn="ctr"/>
            <a:r>
              <a:rPr lang="en-US" dirty="0"/>
              <a:t>Ifa Neuroscience: Ifa Brain, Classical Brain, and Quantum Brain</a:t>
            </a:r>
          </a:p>
        </p:txBody>
      </p:sp>
      <p:sp>
        <p:nvSpPr>
          <p:cNvPr id="5" name="Slide Number Placeholder 4">
            <a:extLst>
              <a:ext uri="{FF2B5EF4-FFF2-40B4-BE49-F238E27FC236}">
                <a16:creationId xmlns:a16="http://schemas.microsoft.com/office/drawing/2014/main" id="{28D27542-37BF-06E0-5D60-2DF2874630CD}"/>
              </a:ext>
            </a:extLst>
          </p:cNvPr>
          <p:cNvSpPr>
            <a:spLocks noGrp="1"/>
          </p:cNvSpPr>
          <p:nvPr>
            <p:ph type="sldNum" sz="quarter" idx="12"/>
          </p:nvPr>
        </p:nvSpPr>
        <p:spPr/>
        <p:txBody>
          <a:bodyPr/>
          <a:lstStyle/>
          <a:p>
            <a:pPr>
              <a:defRPr/>
            </a:pPr>
            <a:fld id="{73B850FF-6169-4056-8077-06FFA93A5366}" type="slidenum">
              <a:rPr lang="en-US" smtClean="0"/>
              <a:pPr>
                <a:defRPr/>
              </a:pPr>
              <a:t>21</a:t>
            </a:fld>
            <a:endParaRPr lang="en-US" dirty="0"/>
          </a:p>
        </p:txBody>
      </p:sp>
      <p:sp>
        <p:nvSpPr>
          <p:cNvPr id="7" name="TextBox 6">
            <a:extLst>
              <a:ext uri="{FF2B5EF4-FFF2-40B4-BE49-F238E27FC236}">
                <a16:creationId xmlns:a16="http://schemas.microsoft.com/office/drawing/2014/main" id="{6DD888CB-3842-0727-F55C-C926E7697F3E}"/>
              </a:ext>
            </a:extLst>
          </p:cNvPr>
          <p:cNvSpPr txBox="1"/>
          <p:nvPr/>
        </p:nvSpPr>
        <p:spPr>
          <a:xfrm>
            <a:off x="0" y="2309809"/>
            <a:ext cx="12192000" cy="1754326"/>
          </a:xfrm>
          <a:prstGeom prst="rect">
            <a:avLst/>
          </a:prstGeom>
          <a:noFill/>
        </p:spPr>
        <p:txBody>
          <a:bodyPr wrap="square">
            <a:spAutoFit/>
          </a:bodyPr>
          <a:lstStyle/>
          <a:p>
            <a:pPr marL="285750" indent="-285750" algn="just" fontAlgn="auto">
              <a:buFont typeface="Arial" panose="020B0604020202020204" pitchFamily="34" charset="0"/>
              <a:buChar char="•"/>
            </a:pPr>
            <a:r>
              <a:rPr lang="en-US" b="0" i="0" dirty="0">
                <a:effectLst/>
                <a:latin typeface="-apple-system"/>
              </a:rPr>
              <a:t>From </a:t>
            </a:r>
            <a:r>
              <a:rPr lang="en-US" b="0" i="0" dirty="0" err="1">
                <a:effectLst/>
                <a:latin typeface="-apple-system"/>
              </a:rPr>
              <a:t>TOEDef</a:t>
            </a:r>
            <a:r>
              <a:rPr lang="en-US" b="0" i="0" dirty="0">
                <a:effectLst/>
                <a:latin typeface="-apple-system"/>
              </a:rPr>
              <a:t>, the universal definition in the TOE for all subfields, theories, and models of Neuroscience, we define the brain as a form of Energy (CEN), and the mind as the dual or opposite of the brain.</a:t>
            </a:r>
            <a:r>
              <a:rPr lang="en-US" b="0" i="0" dirty="0">
                <a:effectLst/>
                <a:latin typeface="var(--artdeco-reset-typography-font-family-sans)"/>
              </a:rPr>
              <a:t> </a:t>
            </a:r>
            <a:endParaRPr lang="en-US" dirty="0">
              <a:latin typeface="-apple-system"/>
            </a:endParaRPr>
          </a:p>
          <a:p>
            <a:pPr marL="285750" indent="-285750" algn="just" fontAlgn="auto">
              <a:buFont typeface="Arial" panose="020B0604020202020204" pitchFamily="34" charset="0"/>
              <a:buChar char="•"/>
            </a:pPr>
            <a:r>
              <a:rPr lang="en-US" b="0" i="0" dirty="0">
                <a:effectLst/>
                <a:latin typeface="-apple-system"/>
              </a:rPr>
              <a:t>In other words, the mind is the inner brain, which is the non-physical brain, while the brain is the physical manifestation of the mind that we can see with the naked eye.</a:t>
            </a:r>
            <a:r>
              <a:rPr lang="en-US" b="0" i="0" dirty="0">
                <a:effectLst/>
                <a:latin typeface="var(--artdeco-reset-typography-font-family-sans)"/>
              </a:rPr>
              <a:t> </a:t>
            </a:r>
            <a:endParaRPr lang="en-US" dirty="0">
              <a:latin typeface="-apple-system"/>
            </a:endParaRPr>
          </a:p>
          <a:p>
            <a:pPr marL="285750" indent="-285750" algn="just" fontAlgn="auto">
              <a:buFont typeface="Arial" panose="020B0604020202020204" pitchFamily="34" charset="0"/>
              <a:buChar char="•"/>
            </a:pPr>
            <a:r>
              <a:rPr lang="en-US" b="0" i="0" dirty="0">
                <a:effectLst/>
                <a:latin typeface="-apple-system"/>
              </a:rPr>
              <a:t>Thus, the brain emerged from the mind contrary to the opinion of many neuroscientists.</a:t>
            </a:r>
          </a:p>
          <a:p>
            <a:pPr marL="285750" indent="-285750" algn="just" fontAlgn="auto">
              <a:buFont typeface="Arial" panose="020B0604020202020204" pitchFamily="34" charset="0"/>
              <a:buChar char="•"/>
            </a:pPr>
            <a:r>
              <a:rPr lang="en-US" b="0" i="0" dirty="0">
                <a:effectLst/>
                <a:latin typeface="-apple-system"/>
              </a:rPr>
              <a:t>Here, we apply Axiom 1 in the Eight TOE Axioms shown below and</a:t>
            </a:r>
            <a:r>
              <a:rPr lang="en-US" b="0" i="0" dirty="0">
                <a:effectLst/>
                <a:latin typeface="var(--artdeco-reset-typography-font-family-sans)"/>
              </a:rPr>
              <a:t> the duality principle in Mathematics</a:t>
            </a:r>
            <a:r>
              <a:rPr lang="en-US" b="0" i="0" dirty="0">
                <a:effectLst/>
                <a:latin typeface="-apple-system"/>
              </a:rPr>
              <a:t>.</a:t>
            </a:r>
          </a:p>
        </p:txBody>
      </p:sp>
      <p:pic>
        <p:nvPicPr>
          <p:cNvPr id="11" name="Picture 10">
            <a:extLst>
              <a:ext uri="{FF2B5EF4-FFF2-40B4-BE49-F238E27FC236}">
                <a16:creationId xmlns:a16="http://schemas.microsoft.com/office/drawing/2014/main" id="{2CCB7BF7-1AB9-DFF1-A014-2CB1DFA229F5}"/>
              </a:ext>
            </a:extLst>
          </p:cNvPr>
          <p:cNvPicPr>
            <a:picLocks noChangeAspect="1"/>
          </p:cNvPicPr>
          <p:nvPr/>
        </p:nvPicPr>
        <p:blipFill>
          <a:blip r:embed="rId2"/>
          <a:stretch>
            <a:fillRect/>
          </a:stretch>
        </p:blipFill>
        <p:spPr>
          <a:xfrm>
            <a:off x="2755533" y="4162285"/>
            <a:ext cx="5973009" cy="2067213"/>
          </a:xfrm>
          <a:prstGeom prst="rect">
            <a:avLst/>
          </a:prstGeom>
        </p:spPr>
      </p:pic>
      <p:sp>
        <p:nvSpPr>
          <p:cNvPr id="10" name="Footer Placeholder 14">
            <a:extLst>
              <a:ext uri="{FF2B5EF4-FFF2-40B4-BE49-F238E27FC236}">
                <a16:creationId xmlns:a16="http://schemas.microsoft.com/office/drawing/2014/main" id="{CC456998-CE49-F82E-9557-F7059F921518}"/>
              </a:ext>
            </a:extLst>
          </p:cNvPr>
          <p:cNvSpPr>
            <a:spLocks noGrp="1"/>
          </p:cNvSpPr>
          <p:nvPr>
            <p:ph type="ftr" sz="quarter" idx="11"/>
          </p:nvPr>
        </p:nvSpPr>
        <p:spPr>
          <a:xfrm>
            <a:off x="4109310" y="6327648"/>
            <a:ext cx="3976429" cy="365125"/>
          </a:xfrm>
        </p:spPr>
        <p:txBody>
          <a:bodyPr/>
          <a:lstStyle/>
          <a:p>
            <a:r>
              <a:rPr lang="en-US" dirty="0" err="1"/>
              <a:t>IFANeuro</a:t>
            </a:r>
            <a:endParaRPr lang="en-US" dirty="0"/>
          </a:p>
        </p:txBody>
      </p:sp>
      <p:sp>
        <p:nvSpPr>
          <p:cNvPr id="12" name="Date Placeholder 13">
            <a:extLst>
              <a:ext uri="{FF2B5EF4-FFF2-40B4-BE49-F238E27FC236}">
                <a16:creationId xmlns:a16="http://schemas.microsoft.com/office/drawing/2014/main" id="{EF0F5F6E-DB08-5D52-4EE2-B7A72040BC0B}"/>
              </a:ext>
            </a:extLst>
          </p:cNvPr>
          <p:cNvSpPr>
            <a:spLocks noGrp="1"/>
          </p:cNvSpPr>
          <p:nvPr>
            <p:ph type="dt" sz="half" idx="10"/>
          </p:nvPr>
        </p:nvSpPr>
        <p:spPr>
          <a:xfrm>
            <a:off x="838200" y="6327648"/>
            <a:ext cx="2743200" cy="365125"/>
          </a:xfrm>
        </p:spPr>
        <p:txBody>
          <a:bodyPr/>
          <a:lstStyle/>
          <a:p>
            <a:pPr lvl="0"/>
            <a:r>
              <a:rPr lang="en-US" noProof="0" dirty="0"/>
              <a:t>2025</a:t>
            </a:r>
          </a:p>
        </p:txBody>
      </p:sp>
    </p:spTree>
    <p:extLst>
      <p:ext uri="{BB962C8B-B14F-4D97-AF65-F5344CB8AC3E}">
        <p14:creationId xmlns:p14="http://schemas.microsoft.com/office/powerpoint/2010/main" val="252972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1117F-3970-7664-3F7F-245833461CE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A420F9E5-FEC9-2CB9-1893-A2FF83A2406D}"/>
              </a:ext>
            </a:extLst>
          </p:cNvPr>
          <p:cNvSpPr>
            <a:spLocks noGrp="1"/>
          </p:cNvSpPr>
          <p:nvPr>
            <p:ph type="title"/>
          </p:nvPr>
        </p:nvSpPr>
        <p:spPr>
          <a:xfrm>
            <a:off x="1198182" y="381000"/>
            <a:ext cx="10748012" cy="1600124"/>
          </a:xfrm>
        </p:spPr>
        <p:txBody>
          <a:bodyPr/>
          <a:lstStyle/>
          <a:p>
            <a:pPr algn="ctr"/>
            <a:r>
              <a:rPr lang="en-US" dirty="0"/>
              <a:t>Applications of IFA Neuroscience</a:t>
            </a:r>
          </a:p>
        </p:txBody>
      </p:sp>
      <p:sp>
        <p:nvSpPr>
          <p:cNvPr id="14" name="Date Placeholder 13">
            <a:extLst>
              <a:ext uri="{FF2B5EF4-FFF2-40B4-BE49-F238E27FC236}">
                <a16:creationId xmlns:a16="http://schemas.microsoft.com/office/drawing/2014/main" id="{F63CBB8C-B7FF-4491-7B88-3E8C45750316}"/>
              </a:ext>
            </a:extLst>
          </p:cNvPr>
          <p:cNvSpPr>
            <a:spLocks noGrp="1"/>
          </p:cNvSpPr>
          <p:nvPr>
            <p:ph type="dt" sz="half" idx="10"/>
          </p:nvPr>
        </p:nvSpPr>
        <p:spPr>
          <a:xfrm>
            <a:off x="838200" y="6327648"/>
            <a:ext cx="2743200" cy="365125"/>
          </a:xfrm>
        </p:spPr>
        <p:txBody>
          <a:bodyPr/>
          <a:lstStyle/>
          <a:p>
            <a:pPr lvl="0"/>
            <a:r>
              <a:rPr lang="en-US" noProof="0" dirty="0"/>
              <a:t>2025</a:t>
            </a:r>
          </a:p>
        </p:txBody>
      </p:sp>
      <p:sp>
        <p:nvSpPr>
          <p:cNvPr id="15" name="Footer Placeholder 14">
            <a:extLst>
              <a:ext uri="{FF2B5EF4-FFF2-40B4-BE49-F238E27FC236}">
                <a16:creationId xmlns:a16="http://schemas.microsoft.com/office/drawing/2014/main" id="{BA40763C-D4E2-DE83-76AE-FA55F436D066}"/>
              </a:ext>
            </a:extLst>
          </p:cNvPr>
          <p:cNvSpPr>
            <a:spLocks noGrp="1"/>
          </p:cNvSpPr>
          <p:nvPr>
            <p:ph type="ftr" sz="quarter" idx="11"/>
          </p:nvPr>
        </p:nvSpPr>
        <p:spPr>
          <a:xfrm>
            <a:off x="4109310" y="6327648"/>
            <a:ext cx="3976429" cy="365125"/>
          </a:xfrm>
        </p:spPr>
        <p:txBody>
          <a:bodyPr/>
          <a:lstStyle/>
          <a:p>
            <a:r>
              <a:rPr lang="en-US" dirty="0" err="1"/>
              <a:t>IFANeuro</a:t>
            </a:r>
            <a:endParaRPr lang="en-US" dirty="0"/>
          </a:p>
        </p:txBody>
      </p:sp>
      <p:sp>
        <p:nvSpPr>
          <p:cNvPr id="16" name="Slide Number Placeholder 15">
            <a:extLst>
              <a:ext uri="{FF2B5EF4-FFF2-40B4-BE49-F238E27FC236}">
                <a16:creationId xmlns:a16="http://schemas.microsoft.com/office/drawing/2014/main" id="{7F3E8D79-7441-AE84-DDFB-8ABFB742B354}"/>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22</a:t>
            </a:fld>
            <a:endParaRPr lang="en-US" noProof="0" dirty="0"/>
          </a:p>
        </p:txBody>
      </p:sp>
      <p:sp>
        <p:nvSpPr>
          <p:cNvPr id="4" name="TextBox 3">
            <a:extLst>
              <a:ext uri="{FF2B5EF4-FFF2-40B4-BE49-F238E27FC236}">
                <a16:creationId xmlns:a16="http://schemas.microsoft.com/office/drawing/2014/main" id="{4218700A-9BB6-ABC0-6A68-EFB03B556C31}"/>
              </a:ext>
            </a:extLst>
          </p:cNvPr>
          <p:cNvSpPr txBox="1"/>
          <p:nvPr/>
        </p:nvSpPr>
        <p:spPr>
          <a:xfrm>
            <a:off x="41787" y="2400060"/>
            <a:ext cx="12192000" cy="3970318"/>
          </a:xfrm>
          <a:prstGeom prst="rect">
            <a:avLst/>
          </a:prstGeom>
          <a:noFill/>
        </p:spPr>
        <p:txBody>
          <a:bodyPr wrap="square">
            <a:spAutoFit/>
          </a:bodyPr>
          <a:lstStyle/>
          <a:p>
            <a:pPr marL="285750" indent="-285750" algn="just">
              <a:buFont typeface="Arial" panose="020B0604020202020204" pitchFamily="34" charset="0"/>
              <a:buChar char="•"/>
            </a:pPr>
            <a:r>
              <a:rPr lang="en-US" dirty="0">
                <a:latin typeface="-apple-system"/>
              </a:rPr>
              <a:t>Applying the Ifa Model of the Brain, </a:t>
            </a:r>
            <a:r>
              <a:rPr lang="en-US" b="0" i="0" dirty="0">
                <a:effectLst/>
                <a:latin typeface="-apple-system"/>
              </a:rPr>
              <a:t>IFA Computers (TOE Computers), which are Computers for Everything (</a:t>
            </a:r>
            <a:r>
              <a:rPr lang="en-US" b="0" i="0" dirty="0" err="1">
                <a:effectLst/>
                <a:latin typeface="-apple-system"/>
              </a:rPr>
              <a:t>ComputoE</a:t>
            </a:r>
            <a:r>
              <a:rPr lang="en-US" b="0" i="0" dirty="0">
                <a:effectLst/>
                <a:latin typeface="-apple-system"/>
              </a:rPr>
              <a:t>) much advanced than quantum computers, can be built. The human brain, Nature (the Universe) ar</a:t>
            </a:r>
            <a:r>
              <a:rPr lang="en-US" dirty="0">
                <a:latin typeface="-apple-system"/>
              </a:rPr>
              <a:t>e examples of </a:t>
            </a:r>
            <a:r>
              <a:rPr lang="en-US" dirty="0" err="1">
                <a:latin typeface="-apple-system"/>
              </a:rPr>
              <a:t>ComputoEs</a:t>
            </a:r>
            <a:r>
              <a:rPr lang="en-US" dirty="0">
                <a:latin typeface="-apple-system"/>
              </a:rPr>
              <a:t>, universal meta-computers. </a:t>
            </a:r>
            <a:endParaRPr lang="en-US" b="0" i="0" dirty="0">
              <a:effectLst/>
              <a:latin typeface="-apple-system"/>
            </a:endParaRPr>
          </a:p>
          <a:p>
            <a:pPr marL="285750" indent="-285750" algn="just">
              <a:buFont typeface="Arial" panose="020B0604020202020204" pitchFamily="34" charset="0"/>
              <a:buChar char="•"/>
            </a:pPr>
            <a:r>
              <a:rPr lang="en-US" b="0" i="0" dirty="0">
                <a:effectLst/>
                <a:latin typeface="-apple-system"/>
              </a:rPr>
              <a:t>Among many other potential applications, </a:t>
            </a:r>
            <a:r>
              <a:rPr lang="en-US" b="0" i="0" dirty="0" err="1">
                <a:effectLst/>
                <a:latin typeface="-apple-system"/>
              </a:rPr>
              <a:t>TOENeuro</a:t>
            </a:r>
            <a:r>
              <a:rPr lang="en-US" b="0" i="0" dirty="0">
                <a:effectLst/>
                <a:latin typeface="-apple-system"/>
              </a:rPr>
              <a:t> reveals the core or essence of Neuroscience as Energy, giving us a bird's eye view of the whole field interconnected and internetworked with all other fields and disciplines. </a:t>
            </a:r>
          </a:p>
          <a:p>
            <a:pPr marL="285750" indent="-285750" algn="just">
              <a:buFont typeface="Arial" panose="020B0604020202020204" pitchFamily="34" charset="0"/>
              <a:buChar char="•"/>
            </a:pPr>
            <a:r>
              <a:rPr lang="en-US" b="0" i="0" dirty="0">
                <a:effectLst/>
                <a:latin typeface="-apple-system"/>
              </a:rPr>
              <a:t>This allows us to understand the brain at the most fundamental level and develop the cure or better treatment for mental and brain disorders. </a:t>
            </a:r>
            <a:endParaRPr lang="en-US" dirty="0">
              <a:latin typeface="-apple-system"/>
            </a:endParaRPr>
          </a:p>
          <a:p>
            <a:pPr marL="285750" indent="-285750" algn="just">
              <a:buFont typeface="Arial" panose="020B0604020202020204" pitchFamily="34" charset="0"/>
              <a:buChar char="•"/>
            </a:pPr>
            <a:r>
              <a:rPr lang="en-US" b="0" i="0" dirty="0">
                <a:effectLst/>
                <a:latin typeface="-apple-system"/>
              </a:rPr>
              <a:t>It enables to gain a deeper understanding of neurodiversity/neurodivergence, autism, schizophrenia, and related issues. </a:t>
            </a:r>
            <a:endParaRPr lang="en-US" dirty="0"/>
          </a:p>
          <a:p>
            <a:pPr marL="285750" indent="-285750" algn="just">
              <a:buFont typeface="Arial" panose="020B0604020202020204" pitchFamily="34" charset="0"/>
              <a:buChar char="•"/>
            </a:pPr>
            <a:r>
              <a:rPr lang="en-US" dirty="0">
                <a:latin typeface="-apple-system"/>
              </a:rPr>
              <a:t>By understanding the brain at the most fundamental level with </a:t>
            </a:r>
            <a:r>
              <a:rPr lang="en-US" dirty="0" err="1">
                <a:latin typeface="-apple-system"/>
              </a:rPr>
              <a:t>IFANeuro</a:t>
            </a:r>
            <a:r>
              <a:rPr lang="en-US" dirty="0">
                <a:latin typeface="-apple-system"/>
              </a:rPr>
              <a:t>, we can build Ifa Psychiatry as the Standard Model of Psychiatry, allowing the discovery of cure or better treatments for </a:t>
            </a:r>
            <a:r>
              <a:rPr lang="en-US" b="0" i="0" dirty="0">
                <a:effectLst/>
                <a:latin typeface="-apple-system"/>
              </a:rPr>
              <a:t>mental and brain disorders. </a:t>
            </a:r>
          </a:p>
          <a:p>
            <a:pPr marL="285750" indent="-285750" algn="just">
              <a:buFont typeface="Arial" panose="020B0604020202020204" pitchFamily="34" charset="0"/>
              <a:buChar char="•"/>
            </a:pPr>
            <a:r>
              <a:rPr lang="en-US" dirty="0">
                <a:latin typeface="-apple-system"/>
              </a:rPr>
              <a:t>Ifa Psychiatry, also known as TOE Psychiatry, also provides a deeper understanding of </a:t>
            </a:r>
            <a:r>
              <a:rPr lang="en-US" b="0" i="0" dirty="0">
                <a:effectLst/>
                <a:latin typeface="-apple-system"/>
              </a:rPr>
              <a:t>neurodiversity/neurodivergence, autism, schizophrenia, and related issues.</a:t>
            </a:r>
          </a:p>
          <a:p>
            <a:pPr marL="285750" indent="-285750" algn="just">
              <a:buFont typeface="Arial" panose="020B0604020202020204" pitchFamily="34" charset="0"/>
              <a:buChar char="•"/>
            </a:pPr>
            <a:r>
              <a:rPr lang="en-US" dirty="0">
                <a:latin typeface="-apple-system"/>
              </a:rPr>
              <a:t>Ifa Psychiatry is the next discipline to be examined.</a:t>
            </a:r>
          </a:p>
          <a:p>
            <a:pPr marL="285750" indent="-285750" algn="just">
              <a:buFont typeface="Arial" panose="020B0604020202020204" pitchFamily="34" charset="0"/>
              <a:buChar char="•"/>
            </a:pPr>
            <a:endParaRPr lang="en-US" dirty="0">
              <a:latin typeface="-apple-system"/>
            </a:endParaRPr>
          </a:p>
        </p:txBody>
      </p:sp>
    </p:spTree>
    <p:extLst>
      <p:ext uri="{BB962C8B-B14F-4D97-AF65-F5344CB8AC3E}">
        <p14:creationId xmlns:p14="http://schemas.microsoft.com/office/powerpoint/2010/main" val="9004690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55BD94F1-CB6D-4F76-AD08-DAA3805D80A7}"/>
              </a:ext>
            </a:extLst>
          </p:cNvPr>
          <p:cNvSpPr>
            <a:spLocks noGrp="1"/>
          </p:cNvSpPr>
          <p:nvPr>
            <p:ph type="title"/>
          </p:nvPr>
        </p:nvSpPr>
        <p:spPr>
          <a:xfrm>
            <a:off x="7696200" y="461339"/>
            <a:ext cx="3949840" cy="984003"/>
          </a:xfrm>
        </p:spPr>
        <p:txBody>
          <a:bodyPr/>
          <a:lstStyle/>
          <a:p>
            <a:r>
              <a:rPr lang="en-US" dirty="0"/>
              <a:t>Conclusion</a:t>
            </a:r>
          </a:p>
        </p:txBody>
      </p:sp>
      <p:sp>
        <p:nvSpPr>
          <p:cNvPr id="3" name="Date Placeholder 2">
            <a:extLst>
              <a:ext uri="{FF2B5EF4-FFF2-40B4-BE49-F238E27FC236}">
                <a16:creationId xmlns:a16="http://schemas.microsoft.com/office/drawing/2014/main" id="{BD1D38F2-75F7-490A-B96E-F422A588F860}"/>
              </a:ext>
            </a:extLst>
          </p:cNvPr>
          <p:cNvSpPr>
            <a:spLocks noGrp="1"/>
          </p:cNvSpPr>
          <p:nvPr>
            <p:ph type="dt" sz="half" idx="10"/>
          </p:nvPr>
        </p:nvSpPr>
        <p:spPr>
          <a:xfrm>
            <a:off x="838200" y="6327648"/>
            <a:ext cx="2743200" cy="365125"/>
          </a:xfrm>
        </p:spPr>
        <p:txBody>
          <a:bodyPr/>
          <a:lstStyle/>
          <a:p>
            <a:pPr lvl="0"/>
            <a:r>
              <a:rPr lang="en-US" noProof="0" dirty="0"/>
              <a:t>2025</a:t>
            </a:r>
          </a:p>
        </p:txBody>
      </p:sp>
      <p:sp>
        <p:nvSpPr>
          <p:cNvPr id="22" name="Text Placeholder 21">
            <a:extLst>
              <a:ext uri="{FF2B5EF4-FFF2-40B4-BE49-F238E27FC236}">
                <a16:creationId xmlns:a16="http://schemas.microsoft.com/office/drawing/2014/main" id="{E2B0863C-D98E-4E93-94EE-6E8EB78DBD28}"/>
              </a:ext>
            </a:extLst>
          </p:cNvPr>
          <p:cNvSpPr>
            <a:spLocks noGrp="1"/>
          </p:cNvSpPr>
          <p:nvPr>
            <p:ph type="body" sz="quarter" idx="15"/>
          </p:nvPr>
        </p:nvSpPr>
        <p:spPr>
          <a:xfrm>
            <a:off x="7166352" y="1445341"/>
            <a:ext cx="5009535" cy="5132440"/>
          </a:xfrm>
        </p:spPr>
        <p:txBody>
          <a:bodyPr>
            <a:normAutofit fontScale="47500" lnSpcReduction="20000"/>
          </a:bodyPr>
          <a:lstStyle/>
          <a:p>
            <a:pPr marL="285750" indent="-285750" algn="just">
              <a:buFont typeface="Arial" panose="020B0604020202020204" pitchFamily="34" charset="0"/>
              <a:buChar char="•"/>
            </a:pPr>
            <a:r>
              <a:rPr lang="en-US" sz="2900" dirty="0"/>
              <a:t>Neuroscience is the scientific study of the brain. </a:t>
            </a:r>
          </a:p>
          <a:p>
            <a:pPr marL="285750" indent="-285750" algn="just">
              <a:buFont typeface="Arial" panose="020B0604020202020204" pitchFamily="34" charset="0"/>
              <a:buChar char="•"/>
            </a:pPr>
            <a:r>
              <a:rPr lang="en-US" sz="2900" b="0" i="0" dirty="0">
                <a:effectLst/>
                <a:latin typeface="-apple-system"/>
              </a:rPr>
              <a:t>Also called TOE Neuroscience, is the new discipline developed in </a:t>
            </a:r>
            <a:r>
              <a:rPr lang="en-US" sz="2900" b="0" i="0" dirty="0" err="1">
                <a:effectLst/>
                <a:latin typeface="-apple-system"/>
              </a:rPr>
              <a:t>CENProject</a:t>
            </a:r>
            <a:r>
              <a:rPr lang="en-US" sz="2900" b="0" i="0" dirty="0">
                <a:effectLst/>
                <a:latin typeface="-apple-system"/>
              </a:rPr>
              <a:t> as the unifying framework of Neuroscience as a whole, which is the science of the brain and the nervous system. </a:t>
            </a:r>
          </a:p>
          <a:p>
            <a:pPr marL="285750" indent="-285750" algn="just">
              <a:buFont typeface="Arial" panose="020B0604020202020204" pitchFamily="34" charset="0"/>
              <a:buChar char="•"/>
            </a:pPr>
            <a:r>
              <a:rPr lang="en-US" sz="2900" b="0" i="0" dirty="0">
                <a:effectLst/>
                <a:latin typeface="-apple-system"/>
              </a:rPr>
              <a:t>Ifa Neuroscience is developed based on the Odu Ifa combined with modern science.</a:t>
            </a:r>
          </a:p>
          <a:p>
            <a:pPr marL="285750" indent="-285750" algn="just">
              <a:buFont typeface="Arial" panose="020B0604020202020204" pitchFamily="34" charset="0"/>
              <a:buChar char="•"/>
            </a:pPr>
            <a:r>
              <a:rPr lang="en-US" sz="2900" b="0" i="0" dirty="0">
                <a:effectLst/>
                <a:latin typeface="-apple-system"/>
              </a:rPr>
              <a:t>This approach to Neuroscience involves studying the discipline focusing on its core or essence, i.e., its Energy called Consciousness Energy (CEN). </a:t>
            </a:r>
          </a:p>
          <a:p>
            <a:pPr marL="285750" indent="-285750" algn="just">
              <a:buFont typeface="Arial" panose="020B0604020202020204" pitchFamily="34" charset="0"/>
              <a:buChar char="•"/>
            </a:pPr>
            <a:r>
              <a:rPr lang="en-US" sz="2900" b="0" i="0" dirty="0" err="1">
                <a:effectLst/>
                <a:latin typeface="-apple-system"/>
              </a:rPr>
              <a:t>IFANeuro</a:t>
            </a:r>
            <a:r>
              <a:rPr lang="en-US" sz="2900" b="0" i="0" dirty="0">
                <a:effectLst/>
                <a:latin typeface="-apple-system"/>
              </a:rPr>
              <a:t> is the spirit or consciousness of </a:t>
            </a:r>
            <a:r>
              <a:rPr lang="en-US" sz="2900" dirty="0">
                <a:latin typeface="-apple-system"/>
              </a:rPr>
              <a:t>N</a:t>
            </a:r>
            <a:r>
              <a:rPr lang="en-US" sz="2900" b="0" i="0" dirty="0">
                <a:effectLst/>
                <a:latin typeface="-apple-system"/>
              </a:rPr>
              <a:t>eural Science, lying within the larger discipline IFA Science -- the Science of Everything (</a:t>
            </a:r>
            <a:r>
              <a:rPr lang="en-US" sz="2900" b="0" i="0" dirty="0" err="1">
                <a:effectLst/>
                <a:latin typeface="-apple-system"/>
              </a:rPr>
              <a:t>SoE</a:t>
            </a:r>
            <a:r>
              <a:rPr lang="en-US" sz="2900" b="0" i="0" dirty="0">
                <a:effectLst/>
                <a:latin typeface="-apple-system"/>
              </a:rPr>
              <a:t>). </a:t>
            </a:r>
          </a:p>
          <a:p>
            <a:pPr marL="285750" indent="-285750" algn="just">
              <a:buFont typeface="Arial" panose="020B0604020202020204" pitchFamily="34" charset="0"/>
              <a:buChar char="•"/>
            </a:pPr>
            <a:r>
              <a:rPr lang="en-US" sz="2900" b="0" i="0" dirty="0">
                <a:effectLst/>
                <a:latin typeface="-apple-system"/>
              </a:rPr>
              <a:t>TOE Neuroscience, also called </a:t>
            </a:r>
            <a:r>
              <a:rPr lang="en-US" sz="2900" b="0" i="0" dirty="0" err="1">
                <a:effectLst/>
                <a:latin typeface="-apple-system"/>
              </a:rPr>
              <a:t>TOENeuro</a:t>
            </a:r>
            <a:r>
              <a:rPr lang="en-US" sz="2900" b="0" i="0" dirty="0">
                <a:effectLst/>
                <a:latin typeface="-apple-system"/>
              </a:rPr>
              <a:t>, is a key element of the Universal System built in </a:t>
            </a:r>
            <a:r>
              <a:rPr lang="en-US" sz="2900" b="0" i="0" dirty="0" err="1">
                <a:effectLst/>
                <a:latin typeface="-apple-system"/>
              </a:rPr>
              <a:t>CENProject</a:t>
            </a:r>
            <a:r>
              <a:rPr lang="en-US" sz="2900" b="0" i="0" dirty="0">
                <a:effectLst/>
                <a:latin typeface="-apple-system"/>
              </a:rPr>
              <a:t> called the Theory of Everything (TOE), unifying all fields and disciplines together. </a:t>
            </a:r>
            <a:endParaRPr lang="en-US" sz="2900" dirty="0">
              <a:latin typeface="-apple-system"/>
            </a:endParaRPr>
          </a:p>
          <a:p>
            <a:pPr marL="285750" indent="-285750" algn="just">
              <a:buFont typeface="Arial" panose="020B0604020202020204" pitchFamily="34" charset="0"/>
              <a:buChar char="•"/>
            </a:pPr>
            <a:r>
              <a:rPr lang="en-US" sz="2900" b="0" i="0" dirty="0">
                <a:effectLst/>
                <a:latin typeface="-apple-system"/>
              </a:rPr>
              <a:t>Ifa Neuroscience, as a meta-field of Ifa Mathematics, is studied using Ifa numbers and Ifa algebras and is the universe of all theories and models in Neuroscience. </a:t>
            </a:r>
            <a:endParaRPr lang="en-US" sz="2900" dirty="0">
              <a:latin typeface="-apple-system"/>
            </a:endParaRPr>
          </a:p>
          <a:p>
            <a:pPr marL="285750" indent="-285750" algn="just">
              <a:buFont typeface="Arial" panose="020B0604020202020204" pitchFamily="34" charset="0"/>
              <a:buChar char="•"/>
            </a:pPr>
            <a:endParaRPr lang="en-US" dirty="0"/>
          </a:p>
        </p:txBody>
      </p:sp>
      <p:sp>
        <p:nvSpPr>
          <p:cNvPr id="5" name="Slide Number Placeholder 4">
            <a:extLst>
              <a:ext uri="{FF2B5EF4-FFF2-40B4-BE49-F238E27FC236}">
                <a16:creationId xmlns:a16="http://schemas.microsoft.com/office/drawing/2014/main" id="{950EE9E9-0CC2-4D6E-A3BC-45FEDC0C81C9}"/>
              </a:ext>
            </a:extLst>
          </p:cNvPr>
          <p:cNvSpPr>
            <a:spLocks noGrp="1"/>
          </p:cNvSpPr>
          <p:nvPr>
            <p:ph type="sldNum" sz="quarter" idx="12"/>
          </p:nvPr>
        </p:nvSpPr>
        <p:spPr>
          <a:xfrm>
            <a:off x="10820400" y="6327648"/>
            <a:ext cx="533400" cy="365125"/>
          </a:xfrm>
        </p:spPr>
        <p:txBody>
          <a:bodyPr/>
          <a:lstStyle/>
          <a:p>
            <a:pPr lvl="0"/>
            <a:fld id="{73B850FF-6169-4056-8077-06FFA93A5366}" type="slidenum">
              <a:rPr lang="en-US" noProof="0" smtClean="0"/>
              <a:pPr lvl="0"/>
              <a:t>23</a:t>
            </a:fld>
            <a:endParaRPr lang="en-US" noProof="0" dirty="0"/>
          </a:p>
        </p:txBody>
      </p:sp>
      <p:pic>
        <p:nvPicPr>
          <p:cNvPr id="10" name="Picture Placeholder 9">
            <a:extLst>
              <a:ext uri="{FF2B5EF4-FFF2-40B4-BE49-F238E27FC236}">
                <a16:creationId xmlns:a16="http://schemas.microsoft.com/office/drawing/2014/main" id="{80B1F9A9-3660-2229-C71B-1736C7F3BE83}"/>
              </a:ext>
            </a:extLst>
          </p:cNvPr>
          <p:cNvPicPr>
            <a:picLocks noGrp="1" noChangeAspect="1"/>
          </p:cNvPicPr>
          <p:nvPr>
            <p:ph type="pic" sz="quarter" idx="13"/>
          </p:nvPr>
        </p:nvPicPr>
        <p:blipFill>
          <a:blip r:embed="rId2"/>
          <a:srcRect t="10398" b="10398"/>
          <a:stretch>
            <a:fillRect/>
          </a:stretch>
        </p:blipFill>
        <p:spPr/>
      </p:pic>
      <p:pic>
        <p:nvPicPr>
          <p:cNvPr id="13" name="Picture Placeholder 12">
            <a:extLst>
              <a:ext uri="{FF2B5EF4-FFF2-40B4-BE49-F238E27FC236}">
                <a16:creationId xmlns:a16="http://schemas.microsoft.com/office/drawing/2014/main" id="{C349B187-F3CF-2F41-E9D6-EC34C1CBF76D}"/>
              </a:ext>
            </a:extLst>
          </p:cNvPr>
          <p:cNvPicPr>
            <a:picLocks noGrp="1" noChangeAspect="1"/>
          </p:cNvPicPr>
          <p:nvPr>
            <p:ph type="pic" sz="quarter" idx="14"/>
          </p:nvPr>
        </p:nvPicPr>
        <p:blipFill>
          <a:blip r:embed="rId3"/>
          <a:srcRect t="11392" b="11392"/>
          <a:stretch>
            <a:fillRect/>
          </a:stretch>
        </p:blipFill>
        <p:spPr>
          <a:xfrm>
            <a:off x="827256" y="3292475"/>
            <a:ext cx="5508288" cy="2831136"/>
          </a:xfrm>
        </p:spPr>
      </p:pic>
    </p:spTree>
    <p:extLst>
      <p:ext uri="{BB962C8B-B14F-4D97-AF65-F5344CB8AC3E}">
        <p14:creationId xmlns:p14="http://schemas.microsoft.com/office/powerpoint/2010/main" val="288741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0C4FDB-0CD0-4A24-86DA-1A1D1D16A241}"/>
              </a:ext>
            </a:extLst>
          </p:cNvPr>
          <p:cNvSpPr>
            <a:spLocks noGrp="1"/>
          </p:cNvSpPr>
          <p:nvPr>
            <p:ph type="ctrTitle"/>
          </p:nvPr>
        </p:nvSpPr>
        <p:spPr>
          <a:xfrm>
            <a:off x="3721362" y="409261"/>
            <a:ext cx="4749276" cy="2592425"/>
          </a:xfrm>
        </p:spPr>
        <p:txBody>
          <a:bodyPr/>
          <a:lstStyle/>
          <a:p>
            <a:r>
              <a:rPr lang="en-US" dirty="0"/>
              <a:t>Thank you</a:t>
            </a:r>
          </a:p>
        </p:txBody>
      </p:sp>
      <p:sp>
        <p:nvSpPr>
          <p:cNvPr id="7" name="Subtitle 6">
            <a:extLst>
              <a:ext uri="{FF2B5EF4-FFF2-40B4-BE49-F238E27FC236}">
                <a16:creationId xmlns:a16="http://schemas.microsoft.com/office/drawing/2014/main" id="{DA8E3932-CA6C-420E-9ABA-34B69620C426}"/>
              </a:ext>
            </a:extLst>
          </p:cNvPr>
          <p:cNvSpPr>
            <a:spLocks noGrp="1"/>
          </p:cNvSpPr>
          <p:nvPr>
            <p:ph type="subTitle" idx="1"/>
          </p:nvPr>
        </p:nvSpPr>
        <p:spPr>
          <a:xfrm>
            <a:off x="3404125" y="3429000"/>
            <a:ext cx="4749275" cy="1858686"/>
          </a:xfrm>
        </p:spPr>
        <p:txBody>
          <a:bodyPr>
            <a:normAutofit fontScale="85000" lnSpcReduction="20000"/>
          </a:bodyPr>
          <a:lstStyle/>
          <a:p>
            <a:pPr algn="just"/>
            <a:r>
              <a:rPr lang="en-US" dirty="0"/>
              <a:t>Many thanks to our sponsors. Please, support our work by donating to </a:t>
            </a:r>
            <a:r>
              <a:rPr lang="en-US" u="sng" dirty="0"/>
              <a:t>Tijani Mustapha 3095032499 First Bank </a:t>
            </a:r>
            <a:r>
              <a:rPr lang="en-US" dirty="0"/>
              <a:t>(via Send wave or local transfer in Nigeria)</a:t>
            </a:r>
          </a:p>
        </p:txBody>
      </p:sp>
      <p:sp>
        <p:nvSpPr>
          <p:cNvPr id="26" name="Date Placeholder 25">
            <a:extLst>
              <a:ext uri="{FF2B5EF4-FFF2-40B4-BE49-F238E27FC236}">
                <a16:creationId xmlns:a16="http://schemas.microsoft.com/office/drawing/2014/main" id="{E6DC388C-72CE-4D2C-AA32-E1FF83F535A6}"/>
              </a:ext>
            </a:extLst>
          </p:cNvPr>
          <p:cNvSpPr>
            <a:spLocks noGrp="1"/>
          </p:cNvSpPr>
          <p:nvPr>
            <p:ph type="dt" sz="half" idx="10"/>
          </p:nvPr>
        </p:nvSpPr>
        <p:spPr>
          <a:xfrm>
            <a:off x="838200" y="6327648"/>
            <a:ext cx="2743200" cy="365125"/>
          </a:xfrm>
        </p:spPr>
        <p:txBody>
          <a:bodyPr/>
          <a:lstStyle/>
          <a:p>
            <a:pPr lvl="0"/>
            <a:r>
              <a:rPr lang="en-US" noProof="0" dirty="0"/>
              <a:t>2025</a:t>
            </a:r>
          </a:p>
        </p:txBody>
      </p:sp>
      <p:sp>
        <p:nvSpPr>
          <p:cNvPr id="27" name="Footer Placeholder 26">
            <a:extLst>
              <a:ext uri="{FF2B5EF4-FFF2-40B4-BE49-F238E27FC236}">
                <a16:creationId xmlns:a16="http://schemas.microsoft.com/office/drawing/2014/main" id="{FD50BB59-A665-4D1E-BAE0-8D164269AA8E}"/>
              </a:ext>
            </a:extLst>
          </p:cNvPr>
          <p:cNvSpPr>
            <a:spLocks noGrp="1"/>
          </p:cNvSpPr>
          <p:nvPr>
            <p:ph type="ftr" sz="quarter" idx="11"/>
          </p:nvPr>
        </p:nvSpPr>
        <p:spPr>
          <a:xfrm>
            <a:off x="4038600" y="6327648"/>
            <a:ext cx="4114800" cy="365125"/>
          </a:xfrm>
        </p:spPr>
        <p:txBody>
          <a:bodyPr/>
          <a:lstStyle/>
          <a:p>
            <a:pPr lvl="0"/>
            <a:r>
              <a:rPr lang="en-US" noProof="0" dirty="0" err="1"/>
              <a:t>IFANeuro</a:t>
            </a:r>
            <a:endParaRPr lang="en-US" noProof="0" dirty="0"/>
          </a:p>
        </p:txBody>
      </p:sp>
      <p:sp>
        <p:nvSpPr>
          <p:cNvPr id="28" name="Slide Number Placeholder 27">
            <a:extLst>
              <a:ext uri="{FF2B5EF4-FFF2-40B4-BE49-F238E27FC236}">
                <a16:creationId xmlns:a16="http://schemas.microsoft.com/office/drawing/2014/main" id="{96E5A4EB-E183-4EF0-8266-412826ACBCF0}"/>
              </a:ext>
            </a:extLst>
          </p:cNvPr>
          <p:cNvSpPr>
            <a:spLocks noGrp="1"/>
          </p:cNvSpPr>
          <p:nvPr>
            <p:ph type="sldNum" sz="quarter" idx="12"/>
          </p:nvPr>
        </p:nvSpPr>
        <p:spPr>
          <a:xfrm>
            <a:off x="10058400" y="6327648"/>
            <a:ext cx="1295400" cy="365125"/>
          </a:xfrm>
        </p:spPr>
        <p:txBody>
          <a:bodyPr/>
          <a:lstStyle/>
          <a:p>
            <a:pPr lvl="0"/>
            <a:fld id="{73B850FF-6169-4056-8077-06FFA93A5366}" type="slidenum">
              <a:rPr lang="en-US" noProof="0" smtClean="0"/>
              <a:pPr lvl="0"/>
              <a:t>24</a:t>
            </a:fld>
            <a:endParaRPr lang="en-US" noProof="0" dirty="0"/>
          </a:p>
        </p:txBody>
      </p:sp>
    </p:spTree>
    <p:extLst>
      <p:ext uri="{BB962C8B-B14F-4D97-AF65-F5344CB8AC3E}">
        <p14:creationId xmlns:p14="http://schemas.microsoft.com/office/powerpoint/2010/main" val="1304280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7BDCFE24-4073-46C8-8929-7FA131F92480}"/>
              </a:ext>
            </a:extLst>
          </p:cNvPr>
          <p:cNvSpPr>
            <a:spLocks noGrp="1"/>
          </p:cNvSpPr>
          <p:nvPr>
            <p:ph type="title"/>
          </p:nvPr>
        </p:nvSpPr>
        <p:spPr>
          <a:xfrm>
            <a:off x="838201" y="559814"/>
            <a:ext cx="10348146" cy="753172"/>
          </a:xfrm>
        </p:spPr>
        <p:txBody>
          <a:bodyPr>
            <a:normAutofit fontScale="90000"/>
          </a:bodyPr>
          <a:lstStyle/>
          <a:p>
            <a:r>
              <a:rPr lang="en-US" dirty="0"/>
              <a:t>References</a:t>
            </a:r>
          </a:p>
        </p:txBody>
      </p:sp>
      <p:sp>
        <p:nvSpPr>
          <p:cNvPr id="16" name="Text Placeholder 15">
            <a:extLst>
              <a:ext uri="{FF2B5EF4-FFF2-40B4-BE49-F238E27FC236}">
                <a16:creationId xmlns:a16="http://schemas.microsoft.com/office/drawing/2014/main" id="{68F70A53-C627-4476-8714-26F92C96C9F6}"/>
              </a:ext>
            </a:extLst>
          </p:cNvPr>
          <p:cNvSpPr>
            <a:spLocks noGrp="1"/>
          </p:cNvSpPr>
          <p:nvPr>
            <p:ph type="body" sz="quarter" idx="15"/>
          </p:nvPr>
        </p:nvSpPr>
        <p:spPr>
          <a:xfrm>
            <a:off x="1023143" y="1321314"/>
            <a:ext cx="10760817" cy="5167976"/>
          </a:xfrm>
        </p:spPr>
        <p:txBody>
          <a:bodyPr>
            <a:normAutofit fontScale="40000" lnSpcReduction="20000"/>
          </a:bodyPr>
          <a:lstStyle/>
          <a:p>
            <a:pPr algn="just"/>
            <a:r>
              <a:rPr lang="en-US" dirty="0">
                <a:effectLst/>
                <a:latin typeface="Times New Roman" panose="02020603050405020304" pitchFamily="18" charset="0"/>
                <a:ea typeface="Calibri" panose="020F0502020204030204" pitchFamily="34" charset="0"/>
              </a:rPr>
              <a:t>Adeyemi S. O., James, A., Emmanuel, O. A., &amp; Folake, L. J. (2023). Algebraic characterization of Ifa main divination codes. Scientific African, 20, e01729–e01729. </a:t>
            </a:r>
            <a:r>
              <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https://doi.org/10.1016/j.sciaf.2023.e01729</a:t>
            </a:r>
            <a:endParaRPr lang="en-US"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Abimbola, W. (1968). “Ifa as a Body of Knowledge and As an Academic Discipline”, Lagos Notes and Records. vol. 2, no. 2. 1968. pp. 30-40)</a:t>
            </a:r>
          </a:p>
          <a:p>
            <a:pPr marL="0" marR="0" algn="just">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Aishwarya, S., Abeer, V., Sathish, B.B. &amp; Subramanya, K.N. (2020). Quantum computational techniques for prediction of cognitive state of human mind from EEG signals. J. Quantum. </a:t>
            </a:r>
            <a:r>
              <a:rPr lang="en-US" dirty="0" err="1">
                <a:effectLst/>
                <a:latin typeface="Calibri" panose="020F0502020204030204" pitchFamily="34" charset="0"/>
                <a:ea typeface="Calibri" panose="020F0502020204030204" pitchFamily="34" charset="0"/>
                <a:cs typeface="Times New Roman" panose="02020603050405020304" pitchFamily="18" charset="0"/>
              </a:rPr>
              <a:t>Comput</a:t>
            </a:r>
            <a:r>
              <a:rPr lang="en-US" dirty="0">
                <a:effectLst/>
                <a:latin typeface="Calibri" panose="020F0502020204030204" pitchFamily="34" charset="0"/>
                <a:ea typeface="Calibri" panose="020F0502020204030204" pitchFamily="34" charset="0"/>
                <a:cs typeface="Times New Roman" panose="02020603050405020304" pitchFamily="18" charset="0"/>
              </a:rPr>
              <a:t>. 2(4):157–70.</a:t>
            </a:r>
          </a:p>
          <a:p>
            <a:pPr marL="0" marR="0"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Coulouris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George; Dollimore, Jean;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Kindberg</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Tim; Blair, Gordon (2012). Distributed Systems: Concepts and Design. Addison-Wesley.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Falola</a:t>
            </a:r>
            <a:r>
              <a:rPr lang="en-US" dirty="0">
                <a:effectLst/>
                <a:latin typeface="Times New Roman" panose="02020603050405020304" pitchFamily="18" charset="0"/>
                <a:ea typeface="Calibri" panose="020F0502020204030204" pitchFamily="34" charset="0"/>
                <a:cs typeface="Times New Roman" panose="02020603050405020304" pitchFamily="18" charset="0"/>
              </a:rPr>
              <a:t>, T., &amp; Olupona, J. K. (1991). African Traditional Religions in Contemporary Society. The International Journal of African Historical Studies, 24(2), 417.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https://doi.org/10.2307/219809</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Aft>
                <a:spcPts val="800"/>
              </a:spcAft>
            </a:pPr>
            <a:r>
              <a:rPr lang="en-US" dirty="0" err="1">
                <a:effectLst/>
                <a:latin typeface="Times New Roman" panose="02020603050405020304" pitchFamily="18" charset="0"/>
                <a:ea typeface="Calibri" panose="020F0502020204030204" pitchFamily="34" charset="0"/>
                <a:cs typeface="Times New Roman" panose="02020603050405020304" pitchFamily="18" charset="0"/>
              </a:rPr>
              <a:t>Hameroff</a:t>
            </a:r>
            <a:r>
              <a:rPr lang="en-US" dirty="0">
                <a:effectLst/>
                <a:latin typeface="Times New Roman" panose="02020603050405020304" pitchFamily="18" charset="0"/>
                <a:ea typeface="Calibri" panose="020F0502020204030204" pitchFamily="34" charset="0"/>
                <a:cs typeface="Times New Roman" panose="02020603050405020304" pitchFamily="18" charset="0"/>
              </a:rPr>
              <a:t>, S. &amp; Penrose, R. (2014) Consciousness in the Universe: A Review of the “</a:t>
            </a:r>
            <a:r>
              <a:rPr lang="en-US" dirty="0" err="1">
                <a:effectLst/>
                <a:latin typeface="Times New Roman" panose="02020603050405020304" pitchFamily="18" charset="0"/>
                <a:ea typeface="Calibri" panose="020F0502020204030204" pitchFamily="34" charset="0"/>
                <a:cs typeface="Times New Roman" panose="02020603050405020304" pitchFamily="18" charset="0"/>
              </a:rPr>
              <a:t>Orch</a:t>
            </a:r>
            <a:r>
              <a:rPr lang="en-US" dirty="0">
                <a:effectLst/>
                <a:latin typeface="Times New Roman" panose="02020603050405020304" pitchFamily="18" charset="0"/>
                <a:ea typeface="Calibri" panose="020F0502020204030204" pitchFamily="34" charset="0"/>
                <a:cs typeface="Times New Roman" panose="02020603050405020304" pitchFamily="18" charset="0"/>
              </a:rPr>
              <a:t> OR” theory, Phys Life Rev., 11, pp. 39–78. </a:t>
            </a:r>
            <a:r>
              <a:rPr lang="en-US" dirty="0">
                <a:effectLst/>
                <a:latin typeface="Times New Roman" panose="02020603050405020304" pitchFamily="18" charset="0"/>
                <a:ea typeface="Calibri" panose="020F0502020204030204" pitchFamily="34" charset="0"/>
                <a:cs typeface="Times New Roman" panose="02020603050405020304" pitchFamily="18" charset="0"/>
                <a:hlinkClick r:id="rId5"/>
              </a:rPr>
              <a:t>https://doi.org/10.1016/j.plrev.2013.08.002</a:t>
            </a:r>
            <a:r>
              <a:rPr lang="en-US" dirty="0">
                <a:effectLst/>
                <a:latin typeface="Times New Roman" panose="02020603050405020304" pitchFamily="18" charset="0"/>
                <a:ea typeface="Calibri" panose="020F0502020204030204" pitchFamily="34" charset="0"/>
                <a:cs typeface="Times New Roman" panose="02020603050405020304" pitchFamily="18" charset="0"/>
              </a:rPr>
              <a:t> </a:t>
            </a:r>
          </a:p>
          <a:p>
            <a:pPr marL="0"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‌Heflin, K. (2015). The Internet Is Not the Antidote. Journalism History, 41(3), 165–175.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https://doi.org/10.1080/00947679.2015.12059127</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n-US" dirty="0">
                <a:effectLst/>
                <a:latin typeface="Times New Roman" panose="02020603050405020304" pitchFamily="18" charset="0"/>
                <a:ea typeface="Calibri" panose="020F0502020204030204" pitchFamily="34" charset="0"/>
                <a:cs typeface="Times New Roman" panose="02020603050405020304" pitchFamily="18" charset="0"/>
              </a:rPr>
              <a:t>Jedlicka, P. (2017). Revisiting the Quantum Brain Hypothesis: Toward Quantum (Neuro)biology? Frontiers in Molecular Neuroscience, 10. https://doi.org/10.3389/fnmol.2017.00366</a:t>
            </a:r>
          </a:p>
          <a:p>
            <a:pPr marL="0" marR="0" algn="just">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King’s College London (KCL) (2025). What is neuroscience? </a:t>
            </a:r>
            <a:r>
              <a:rPr lang="en-US" dirty="0">
                <a:effectLst/>
                <a:latin typeface="Calibri" panose="020F0502020204030204" pitchFamily="34" charset="0"/>
                <a:ea typeface="Calibri" panose="020F0502020204030204" pitchFamily="34" charset="0"/>
                <a:cs typeface="Times New Roman" panose="02020603050405020304" pitchFamily="18" charset="0"/>
                <a:hlinkClick r:id="rId7"/>
              </a:rPr>
              <a:t>https://www.kcl.ac.uk/neuroscience/about/what-is-neuroscience#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Kandel, Eric R. (2012). Principles of Neural Science, Fifth Edition. McGraw-Hill Education </a:t>
            </a:r>
          </a:p>
          <a:p>
            <a:pPr marL="0" marR="0" algn="just">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Monod J. (1974). “BBC lecture,” in Beyond Chance and Necessity, ed. Lewis J. (London: </a:t>
            </a:r>
            <a:r>
              <a:rPr lang="en-US" dirty="0" err="1">
                <a:effectLst/>
                <a:latin typeface="Calibri" panose="020F0502020204030204" pitchFamily="34" charset="0"/>
                <a:ea typeface="Calibri" panose="020F0502020204030204" pitchFamily="34" charset="0"/>
                <a:cs typeface="Times New Roman" panose="02020603050405020304" pitchFamily="18" charset="0"/>
              </a:rPr>
              <a:t>Garnstone</a:t>
            </a:r>
            <a:r>
              <a:rPr lang="en-US" dirty="0">
                <a:effectLst/>
                <a:latin typeface="Calibri" panose="020F0502020204030204" pitchFamily="34" charset="0"/>
                <a:ea typeface="Calibri" panose="020F0502020204030204" pitchFamily="34" charset="0"/>
                <a:cs typeface="Times New Roman" panose="02020603050405020304" pitchFamily="18" charset="0"/>
              </a:rPr>
              <a:t> Press</a:t>
            </a:r>
          </a:p>
          <a:p>
            <a:pPr marL="0" algn="just">
              <a:lnSpc>
                <a:spcPct val="107000"/>
              </a:lnSpc>
              <a:spcAft>
                <a:spcPts val="8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Peterson, L. L.; Davie, B. S. (2012). Computer Networks: a systems approach. Elsevier, Inc.</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Internet Model of the Theory of Everything (</a:t>
            </a:r>
            <a:r>
              <a:rPr lang="en-US" dirty="0" err="1">
                <a:effectLst/>
                <a:latin typeface="Calibri" panose="020F0502020204030204" pitchFamily="34" charset="0"/>
                <a:ea typeface="Calibri" panose="020F0502020204030204" pitchFamily="34" charset="0"/>
                <a:cs typeface="Times New Roman" panose="02020603050405020304" pitchFamily="18" charset="0"/>
              </a:rPr>
              <a:t>iTOE</a:t>
            </a:r>
            <a:r>
              <a:rPr lang="en-US" dirty="0">
                <a:effectLst/>
                <a:latin typeface="Calibri" panose="020F0502020204030204" pitchFamily="34" charset="0"/>
                <a:ea typeface="Calibri" panose="020F0502020204030204" pitchFamily="34" charset="0"/>
                <a:cs typeface="Times New Roman" panose="02020603050405020304" pitchFamily="18" charset="0"/>
              </a:rPr>
              <a:t>) (2024). The Internet Model of the Theory of Everything (</a:t>
            </a:r>
            <a:r>
              <a:rPr lang="en-US" dirty="0" err="1">
                <a:effectLst/>
                <a:latin typeface="Calibri" panose="020F0502020204030204" pitchFamily="34" charset="0"/>
                <a:ea typeface="Calibri" panose="020F0502020204030204" pitchFamily="34" charset="0"/>
                <a:cs typeface="Times New Roman" panose="02020603050405020304" pitchFamily="18" charset="0"/>
              </a:rPr>
              <a:t>iTOE</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i="1" dirty="0" err="1">
                <a:effectLst/>
                <a:latin typeface="Calibri" panose="020F0502020204030204" pitchFamily="34" charset="0"/>
                <a:ea typeface="Calibri" panose="020F0502020204030204" pitchFamily="34" charset="0"/>
                <a:cs typeface="Times New Roman" panose="02020603050405020304" pitchFamily="18" charset="0"/>
              </a:rPr>
              <a:t>CENProject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hlinkClick r:id="rId8"/>
              </a:rPr>
              <a:t>https://toe.cenproject.org/</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The Internet Model of the Theory of Everything (</a:t>
            </a:r>
            <a:r>
              <a:rPr lang="en-US" dirty="0" err="1">
                <a:effectLst/>
                <a:latin typeface="Calibri" panose="020F0502020204030204" pitchFamily="34" charset="0"/>
                <a:ea typeface="Calibri" panose="020F0502020204030204" pitchFamily="34" charset="0"/>
                <a:cs typeface="Times New Roman" panose="02020603050405020304" pitchFamily="18" charset="0"/>
              </a:rPr>
              <a:t>iTOE</a:t>
            </a:r>
            <a:r>
              <a:rPr lang="en-US" dirty="0">
                <a:effectLst/>
                <a:latin typeface="Calibri" panose="020F0502020204030204" pitchFamily="34" charset="0"/>
                <a:ea typeface="Calibri" panose="020F0502020204030204" pitchFamily="34" charset="0"/>
                <a:cs typeface="Times New Roman" panose="02020603050405020304" pitchFamily="18" charset="0"/>
              </a:rPr>
              <a:t>) (2024a). Building the Internet Model of the Theory of Everything (</a:t>
            </a:r>
            <a:r>
              <a:rPr lang="en-US" dirty="0" err="1">
                <a:effectLst/>
                <a:latin typeface="Calibri" panose="020F0502020204030204" pitchFamily="34" charset="0"/>
                <a:ea typeface="Calibri" panose="020F0502020204030204" pitchFamily="34" charset="0"/>
                <a:cs typeface="Times New Roman" panose="02020603050405020304" pitchFamily="18" charset="0"/>
              </a:rPr>
              <a:t>iTOE</a:t>
            </a:r>
            <a:r>
              <a:rPr lang="en-US" dirty="0">
                <a:effectLst/>
                <a:latin typeface="Calibri" panose="020F0502020204030204" pitchFamily="34" charset="0"/>
                <a:ea typeface="Calibri" panose="020F0502020204030204" pitchFamily="34" charset="0"/>
                <a:cs typeface="Times New Roman" panose="02020603050405020304" pitchFamily="18" charset="0"/>
              </a:rPr>
              <a:t>) Version 0.1. </a:t>
            </a:r>
            <a:r>
              <a:rPr lang="en-US" i="1" dirty="0" err="1">
                <a:effectLst/>
                <a:latin typeface="Calibri" panose="020F0502020204030204" pitchFamily="34" charset="0"/>
                <a:ea typeface="Calibri" panose="020F0502020204030204" pitchFamily="34" charset="0"/>
                <a:cs typeface="Times New Roman" panose="02020603050405020304" pitchFamily="18" charset="0"/>
              </a:rPr>
              <a:t>CENProject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hlinkClick r:id="rId9"/>
              </a:rPr>
              <a:t>https://toe.cenproject.org/building-the-internet-model-of-the-theory-of-everything-itoe-version-0-1/</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algn="just">
              <a:lnSpc>
                <a:spcPct val="107000"/>
              </a:lnSpc>
              <a:spcAft>
                <a:spcPts val="800"/>
              </a:spcAft>
            </a:pPr>
            <a:r>
              <a:rPr lang="en-US" dirty="0">
                <a:latin typeface="Times New Roman" panose="02020603050405020304" pitchFamily="18" charset="0"/>
                <a:ea typeface="Calibri" panose="020F0502020204030204" pitchFamily="34" charset="0"/>
                <a:cs typeface="Times New Roman" panose="02020603050405020304" pitchFamily="18" charset="0"/>
              </a:rPr>
              <a:t>Tijani, M. A. (2024). Consciousness Mechanics: Generalized Mechanics. OSF Preprint. </a:t>
            </a:r>
            <a:r>
              <a:rPr lang="en-US" dirty="0">
                <a:latin typeface="Times New Roman" panose="02020603050405020304" pitchFamily="18" charset="0"/>
                <a:ea typeface="Calibri" panose="020F0502020204030204" pitchFamily="34" charset="0"/>
                <a:cs typeface="Times New Roman" panose="02020603050405020304" pitchFamily="18" charset="0"/>
                <a:hlinkClick r:id="rId10"/>
              </a:rPr>
              <a:t>https://doi.org/10.31219/osf.io/xarn8</a:t>
            </a:r>
            <a:r>
              <a:rPr lang="en-US" dirty="0">
                <a:latin typeface="Times New Roman" panose="02020603050405020304" pitchFamily="18" charset="0"/>
                <a:ea typeface="Calibri" panose="020F0502020204030204" pitchFamily="34" charset="0"/>
                <a:cs typeface="Times New Roman" panose="02020603050405020304" pitchFamily="18" charset="0"/>
              </a:rPr>
              <a:t> </a:t>
            </a:r>
          </a:p>
          <a:p>
            <a:pPr marL="0" marR="0" algn="just">
              <a:lnSpc>
                <a:spcPct val="107000"/>
              </a:lnSpc>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Tijani, M. A., </a:t>
            </a:r>
            <a:r>
              <a:rPr lang="en-US" dirty="0" err="1">
                <a:effectLst/>
                <a:latin typeface="Calibri" panose="020F0502020204030204" pitchFamily="34" charset="0"/>
                <a:ea typeface="Calibri" panose="020F0502020204030204" pitchFamily="34" charset="0"/>
                <a:cs typeface="Times New Roman" panose="02020603050405020304" pitchFamily="18" charset="0"/>
              </a:rPr>
              <a:t>Olubanjo</a:t>
            </a:r>
            <a:r>
              <a:rPr lang="en-US" dirty="0">
                <a:effectLst/>
                <a:latin typeface="Calibri" panose="020F0502020204030204" pitchFamily="34" charset="0"/>
                <a:ea typeface="Calibri" panose="020F0502020204030204" pitchFamily="34" charset="0"/>
                <a:cs typeface="Times New Roman" panose="02020603050405020304" pitchFamily="18" charset="0"/>
              </a:rPr>
              <a:t>, K. T., Quadri, T., </a:t>
            </a:r>
            <a:r>
              <a:rPr lang="en-US" dirty="0" err="1">
                <a:effectLst/>
                <a:latin typeface="Calibri" panose="020F0502020204030204" pitchFamily="34" charset="0"/>
                <a:ea typeface="Calibri" panose="020F0502020204030204" pitchFamily="34" charset="0"/>
                <a:cs typeface="Times New Roman" panose="02020603050405020304" pitchFamily="18" charset="0"/>
              </a:rPr>
              <a:t>Fiyinfoluwa</a:t>
            </a:r>
            <a:r>
              <a:rPr lang="en-US" dirty="0">
                <a:effectLst/>
                <a:latin typeface="Calibri" panose="020F0502020204030204" pitchFamily="34" charset="0"/>
                <a:ea typeface="Calibri" panose="020F0502020204030204" pitchFamily="34" charset="0"/>
                <a:cs typeface="Times New Roman" panose="02020603050405020304" pitchFamily="18" charset="0"/>
              </a:rPr>
              <a:t>, O., Olalekan, O. T., Habeeb, A. O., IBIROGBA Damilola </a:t>
            </a:r>
            <a:r>
              <a:rPr lang="en-US" dirty="0" err="1">
                <a:effectLst/>
                <a:latin typeface="Calibri" panose="020F0502020204030204" pitchFamily="34" charset="0"/>
                <a:ea typeface="Calibri" panose="020F0502020204030204" pitchFamily="34" charset="0"/>
                <a:cs typeface="Times New Roman" panose="02020603050405020304" pitchFamily="18" charset="0"/>
              </a:rPr>
              <a:t>Akolawole</a:t>
            </a:r>
            <a:r>
              <a:rPr lang="en-US" dirty="0">
                <a:effectLst/>
                <a:latin typeface="Calibri" panose="020F0502020204030204" pitchFamily="34" charset="0"/>
                <a:ea typeface="Calibri" panose="020F0502020204030204" pitchFamily="34" charset="0"/>
                <a:cs typeface="Times New Roman" panose="02020603050405020304" pitchFamily="18" charset="0"/>
              </a:rPr>
              <a:t>, OBE Kehinde Daniel, EMMANUEL Blessing Nkechi, SIMON </a:t>
            </a:r>
            <a:r>
              <a:rPr lang="en-US" dirty="0" err="1">
                <a:effectLst/>
                <a:latin typeface="Calibri" panose="020F0502020204030204" pitchFamily="34" charset="0"/>
                <a:ea typeface="Calibri" panose="020F0502020204030204" pitchFamily="34" charset="0"/>
                <a:cs typeface="Times New Roman" panose="02020603050405020304" pitchFamily="18" charset="0"/>
              </a:rPr>
              <a:t>Ojoma</a:t>
            </a:r>
            <a:r>
              <a:rPr lang="en-US" dirty="0">
                <a:effectLst/>
                <a:latin typeface="Calibri" panose="020F0502020204030204" pitchFamily="34" charset="0"/>
                <a:ea typeface="Calibri" panose="020F0502020204030204" pitchFamily="34" charset="0"/>
                <a:cs typeface="Times New Roman" panose="02020603050405020304" pitchFamily="18" charset="0"/>
              </a:rPr>
              <a:t> Glory, IHEANACHO Blessing </a:t>
            </a:r>
            <a:r>
              <a:rPr lang="en-US" dirty="0" err="1">
                <a:effectLst/>
                <a:latin typeface="Calibri" panose="020F0502020204030204" pitchFamily="34" charset="0"/>
                <a:ea typeface="Calibri" panose="020F0502020204030204" pitchFamily="34" charset="0"/>
                <a:cs typeface="Times New Roman" panose="02020603050405020304" pitchFamily="18" charset="0"/>
              </a:rPr>
              <a:t>Ejitu</a:t>
            </a:r>
            <a:r>
              <a:rPr lang="en-US" dirty="0">
                <a:effectLst/>
                <a:latin typeface="Calibri" panose="020F0502020204030204" pitchFamily="34" charset="0"/>
                <a:ea typeface="Calibri" panose="020F0502020204030204" pitchFamily="34" charset="0"/>
                <a:cs typeface="Times New Roman" panose="02020603050405020304" pitchFamily="18" charset="0"/>
              </a:rPr>
              <a:t>, DANJUMA Ibrahim </a:t>
            </a:r>
            <a:r>
              <a:rPr lang="en-US" dirty="0" err="1">
                <a:effectLst/>
                <a:latin typeface="Calibri" panose="020F0502020204030204" pitchFamily="34" charset="0"/>
                <a:ea typeface="Calibri" panose="020F0502020204030204" pitchFamily="34" charset="0"/>
                <a:cs typeface="Times New Roman" panose="02020603050405020304" pitchFamily="18" charset="0"/>
              </a:rPr>
              <a:t>Dazeen</a:t>
            </a:r>
            <a:r>
              <a:rPr lang="en-US" dirty="0">
                <a:effectLst/>
                <a:latin typeface="Calibri" panose="020F0502020204030204" pitchFamily="34" charset="0"/>
                <a:ea typeface="Calibri" panose="020F0502020204030204" pitchFamily="34" charset="0"/>
                <a:cs typeface="Times New Roman" panose="02020603050405020304" pitchFamily="18" charset="0"/>
              </a:rPr>
              <a:t>, OLAOLUWA John Adeleke, OJO Ige Rachael, &amp; Malik, M. O. (2024). The Internet Model of the Theory of Everything (</a:t>
            </a:r>
            <a:r>
              <a:rPr lang="en-US" dirty="0" err="1">
                <a:effectLst/>
                <a:latin typeface="Calibri" panose="020F0502020204030204" pitchFamily="34" charset="0"/>
                <a:ea typeface="Calibri" panose="020F0502020204030204" pitchFamily="34" charset="0"/>
                <a:cs typeface="Times New Roman" panose="02020603050405020304" pitchFamily="18" charset="0"/>
              </a:rPr>
              <a:t>iTOE</a:t>
            </a:r>
            <a:r>
              <a:rPr lang="en-US" dirty="0">
                <a:effectLst/>
                <a:latin typeface="Calibri" panose="020F0502020204030204" pitchFamily="34" charset="0"/>
                <a:ea typeface="Calibri" panose="020F0502020204030204" pitchFamily="34" charset="0"/>
                <a:cs typeface="Times New Roman" panose="02020603050405020304" pitchFamily="18" charset="0"/>
              </a:rPr>
              <a:t>): A New Approach to Developing the Theory of Everything (TOE) in Consciousness Science (</a:t>
            </a:r>
            <a:r>
              <a:rPr lang="en-US" dirty="0" err="1">
                <a:effectLst/>
                <a:latin typeface="Calibri" panose="020F0502020204030204" pitchFamily="34" charset="0"/>
                <a:ea typeface="Calibri" panose="020F0502020204030204" pitchFamily="34" charset="0"/>
                <a:cs typeface="Times New Roman" panose="02020603050405020304" pitchFamily="18" charset="0"/>
              </a:rPr>
              <a:t>iTOE</a:t>
            </a:r>
            <a:r>
              <a:rPr lang="en-US" dirty="0">
                <a:effectLst/>
                <a:latin typeface="Calibri" panose="020F0502020204030204" pitchFamily="34" charset="0"/>
                <a:ea typeface="Calibri" panose="020F0502020204030204" pitchFamily="34" charset="0"/>
                <a:cs typeface="Times New Roman" panose="02020603050405020304" pitchFamily="18" charset="0"/>
              </a:rPr>
              <a:t>, Version 0.1 — A CEN Technology). OSF Preprint. </a:t>
            </a:r>
            <a:r>
              <a:rPr lang="en-US" dirty="0">
                <a:effectLst/>
                <a:latin typeface="Calibri" panose="020F0502020204030204" pitchFamily="34" charset="0"/>
                <a:ea typeface="Calibri" panose="020F0502020204030204" pitchFamily="34" charset="0"/>
                <a:cs typeface="Times New Roman" panose="02020603050405020304" pitchFamily="18" charset="0"/>
                <a:hlinkClick r:id="rId11"/>
              </a:rPr>
              <a:t>https://doi.org/10.31219/osf.io/wmqet</a:t>
            </a:r>
            <a:r>
              <a:rPr lang="en-US"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dirty="0"/>
          </a:p>
        </p:txBody>
      </p:sp>
      <p:sp>
        <p:nvSpPr>
          <p:cNvPr id="37" name="Date Placeholder 5">
            <a:extLst>
              <a:ext uri="{FF2B5EF4-FFF2-40B4-BE49-F238E27FC236}">
                <a16:creationId xmlns:a16="http://schemas.microsoft.com/office/drawing/2014/main" id="{9E3BCEA2-51FD-4B45-8A14-E848E9A56339}"/>
              </a:ext>
            </a:extLst>
          </p:cNvPr>
          <p:cNvSpPr>
            <a:spLocks noGrp="1"/>
          </p:cNvSpPr>
          <p:nvPr>
            <p:ph type="dt" sz="half" idx="10"/>
          </p:nvPr>
        </p:nvSpPr>
        <p:spPr>
          <a:xfrm>
            <a:off x="838200" y="6324600"/>
            <a:ext cx="2743200" cy="365125"/>
          </a:xfrm>
        </p:spPr>
        <p:txBody>
          <a:bodyPr/>
          <a:lstStyle/>
          <a:p>
            <a:pPr lvl="0"/>
            <a:r>
              <a:rPr lang="en-US" noProof="0" dirty="0"/>
              <a:t>2025</a:t>
            </a:r>
          </a:p>
        </p:txBody>
      </p:sp>
      <p:sp>
        <p:nvSpPr>
          <p:cNvPr id="38" name="Footer Placeholder 6">
            <a:extLst>
              <a:ext uri="{FF2B5EF4-FFF2-40B4-BE49-F238E27FC236}">
                <a16:creationId xmlns:a16="http://schemas.microsoft.com/office/drawing/2014/main" id="{234B3968-2B8A-4B13-B3DE-DDD4BFBBDEA0}"/>
              </a:ext>
            </a:extLst>
          </p:cNvPr>
          <p:cNvSpPr>
            <a:spLocks noGrp="1"/>
          </p:cNvSpPr>
          <p:nvPr>
            <p:ph type="ftr" sz="quarter" idx="11"/>
          </p:nvPr>
        </p:nvSpPr>
        <p:spPr>
          <a:xfrm>
            <a:off x="4038600" y="6324600"/>
            <a:ext cx="4114800" cy="365125"/>
          </a:xfrm>
        </p:spPr>
        <p:txBody>
          <a:bodyPr/>
          <a:lstStyle>
            <a:lvl1pPr>
              <a:defRPr/>
            </a:lvl1pPr>
          </a:lstStyle>
          <a:p>
            <a:r>
              <a:rPr lang="en-US" dirty="0" err="1"/>
              <a:t>IFANeuro</a:t>
            </a:r>
            <a:endParaRPr lang="en-US" dirty="0"/>
          </a:p>
        </p:txBody>
      </p:sp>
      <p:sp>
        <p:nvSpPr>
          <p:cNvPr id="39" name="Slide Number Placeholder 7">
            <a:extLst>
              <a:ext uri="{FF2B5EF4-FFF2-40B4-BE49-F238E27FC236}">
                <a16:creationId xmlns:a16="http://schemas.microsoft.com/office/drawing/2014/main" id="{DCC26F06-B960-4707-9ED1-8EFB4425583D}"/>
              </a:ext>
            </a:extLst>
          </p:cNvPr>
          <p:cNvSpPr>
            <a:spLocks noGrp="1"/>
          </p:cNvSpPr>
          <p:nvPr>
            <p:ph type="sldNum" sz="quarter" idx="12"/>
          </p:nvPr>
        </p:nvSpPr>
        <p:spPr>
          <a:xfrm>
            <a:off x="8610600" y="6324600"/>
            <a:ext cx="2743200" cy="365125"/>
          </a:xfrm>
        </p:spPr>
        <p:txBody>
          <a:bodyPr/>
          <a:lstStyle/>
          <a:p>
            <a:pPr lvl="0"/>
            <a:fld id="{73B850FF-6169-4056-8077-06FFA93A5366}" type="slidenum">
              <a:rPr lang="en-US" noProof="0" smtClean="0"/>
              <a:pPr lvl="0"/>
              <a:t>25</a:t>
            </a:fld>
            <a:endParaRPr lang="en-US" noProof="0" dirty="0"/>
          </a:p>
        </p:txBody>
      </p:sp>
    </p:spTree>
    <p:extLst>
      <p:ext uri="{BB962C8B-B14F-4D97-AF65-F5344CB8AC3E}">
        <p14:creationId xmlns:p14="http://schemas.microsoft.com/office/powerpoint/2010/main" val="2832989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6134E62-0FEA-4101-A0C8-1395344EA7AC}"/>
              </a:ext>
            </a:extLst>
          </p:cNvPr>
          <p:cNvSpPr>
            <a:spLocks noGrp="1"/>
          </p:cNvSpPr>
          <p:nvPr>
            <p:ph type="title"/>
          </p:nvPr>
        </p:nvSpPr>
        <p:spPr>
          <a:xfrm>
            <a:off x="147485" y="4876800"/>
            <a:ext cx="11916696" cy="1219200"/>
          </a:xfrm>
        </p:spPr>
        <p:txBody>
          <a:bodyPr>
            <a:normAutofit fontScale="90000"/>
          </a:bodyPr>
          <a:lstStyle/>
          <a:p>
            <a:pPr algn="ctr"/>
            <a:r>
              <a:rPr lang="en-US" dirty="0"/>
              <a:t>Introduction to Ifa: The Ancient Communication Technology</a:t>
            </a:r>
          </a:p>
        </p:txBody>
      </p:sp>
      <p:sp>
        <p:nvSpPr>
          <p:cNvPr id="15" name="Content Placeholder 14">
            <a:extLst>
              <a:ext uri="{FF2B5EF4-FFF2-40B4-BE49-F238E27FC236}">
                <a16:creationId xmlns:a16="http://schemas.microsoft.com/office/drawing/2014/main" id="{F95CA429-F668-43CB-B1F6-A9C08F07F983}"/>
              </a:ext>
            </a:extLst>
          </p:cNvPr>
          <p:cNvSpPr>
            <a:spLocks noGrp="1"/>
          </p:cNvSpPr>
          <p:nvPr>
            <p:ph type="body" sz="quarter" idx="14"/>
          </p:nvPr>
        </p:nvSpPr>
        <p:spPr>
          <a:xfrm>
            <a:off x="4439640" y="0"/>
            <a:ext cx="7284647" cy="4602163"/>
          </a:xfrm>
        </p:spPr>
        <p:txBody>
          <a:bodyPr>
            <a:normAutofit fontScale="85000" lnSpcReduction="20000"/>
          </a:bodyPr>
          <a:lstStyle/>
          <a:p>
            <a:pPr marL="285750" indent="-285750" algn="just">
              <a:buFont typeface="Arial" panose="020B0604020202020204" pitchFamily="34" charset="0"/>
              <a:buChar char="•"/>
            </a:pPr>
            <a:r>
              <a:rPr lang="en-US" dirty="0"/>
              <a:t>Ifa is the Voice of </a:t>
            </a:r>
            <a:r>
              <a:rPr lang="en-US" dirty="0" err="1"/>
              <a:t>Olodumare</a:t>
            </a:r>
            <a:r>
              <a:rPr lang="en-US" dirty="0"/>
              <a:t>, the Supreme God in Yoruba culture (</a:t>
            </a:r>
            <a:r>
              <a:rPr lang="en-US" dirty="0" err="1"/>
              <a:t>Isese</a:t>
            </a:r>
            <a:r>
              <a:rPr lang="en-US" dirty="0"/>
              <a:t>), Nigeria (Abimbola, 1968; </a:t>
            </a:r>
            <a:r>
              <a:rPr lang="fi-FI" dirty="0"/>
              <a:t>Falola &amp; Olupona, 1991; </a:t>
            </a:r>
            <a:r>
              <a:rPr lang="en-US" dirty="0"/>
              <a:t>Adeyemi et al., 2023)</a:t>
            </a:r>
          </a:p>
          <a:p>
            <a:pPr marL="285750" indent="-285750" algn="just">
              <a:buFont typeface="Arial" panose="020B0604020202020204" pitchFamily="34" charset="0"/>
              <a:buChar char="•"/>
            </a:pPr>
            <a:r>
              <a:rPr lang="en-US" dirty="0"/>
              <a:t>Also called Ifa, the Odu Ifa means the Ifa Code in English</a:t>
            </a:r>
          </a:p>
          <a:p>
            <a:pPr marL="285750" indent="-285750" algn="just">
              <a:buFont typeface="Arial" panose="020B0604020202020204" pitchFamily="34" charset="0"/>
              <a:buChar char="•"/>
            </a:pPr>
            <a:r>
              <a:rPr lang="en-US" dirty="0"/>
              <a:t>There are 256 Ifa Codes (</a:t>
            </a:r>
            <a:r>
              <a:rPr lang="en-US" dirty="0" err="1"/>
              <a:t>Apola</a:t>
            </a:r>
            <a:r>
              <a:rPr lang="en-US" dirty="0"/>
              <a:t> Odu) in total: 16 Major Codes (</a:t>
            </a:r>
            <a:r>
              <a:rPr lang="en-US" dirty="0" err="1"/>
              <a:t>Oju</a:t>
            </a:r>
            <a:r>
              <a:rPr lang="en-US" dirty="0"/>
              <a:t> Odu) and 240 minor codes (</a:t>
            </a:r>
            <a:r>
              <a:rPr lang="en-US" dirty="0" err="1"/>
              <a:t>Amulu</a:t>
            </a:r>
            <a:r>
              <a:rPr lang="en-US" dirty="0"/>
              <a:t> </a:t>
            </a:r>
            <a:r>
              <a:rPr lang="en-US" dirty="0" err="1"/>
              <a:t>odu</a:t>
            </a:r>
            <a:r>
              <a:rPr lang="en-US" dirty="0"/>
              <a:t>) (Abimbola, 1968)</a:t>
            </a:r>
          </a:p>
          <a:p>
            <a:pPr marL="285750" indent="-285750" algn="just">
              <a:buFont typeface="Arial" panose="020B0604020202020204" pitchFamily="34" charset="0"/>
              <a:buChar char="•"/>
            </a:pPr>
            <a:r>
              <a:rPr lang="en-US" dirty="0"/>
              <a:t>Ifa is the Oracle: The Odu Ifa is an ancient communication technology far ahead of modern technologies</a:t>
            </a:r>
          </a:p>
          <a:p>
            <a:pPr marL="285750" indent="-285750" algn="just">
              <a:buFont typeface="Arial" panose="020B0604020202020204" pitchFamily="34" charset="0"/>
              <a:buChar char="•"/>
            </a:pPr>
            <a:r>
              <a:rPr lang="en-US" dirty="0"/>
              <a:t>The Odu Ifa System: Also called the Ifa Coding System, the Odu Ifa System is defined as the Ifa Code together with Ifa objects, such as the divination tray (</a:t>
            </a:r>
            <a:r>
              <a:rPr lang="en-US" dirty="0" err="1"/>
              <a:t>opon</a:t>
            </a:r>
            <a:r>
              <a:rPr lang="en-US" dirty="0"/>
              <a:t> Ifa), sacred palm nuts (</a:t>
            </a:r>
            <a:r>
              <a:rPr lang="en-US" dirty="0" err="1"/>
              <a:t>ikin</a:t>
            </a:r>
            <a:r>
              <a:rPr lang="en-US" dirty="0"/>
              <a:t> Ifa), cowries, </a:t>
            </a:r>
            <a:r>
              <a:rPr lang="en-US" dirty="0" err="1"/>
              <a:t>kolanut</a:t>
            </a:r>
            <a:r>
              <a:rPr lang="en-US" dirty="0"/>
              <a:t>, seashells, </a:t>
            </a:r>
            <a:r>
              <a:rPr lang="en-US" dirty="0" err="1"/>
              <a:t>iroke</a:t>
            </a:r>
            <a:r>
              <a:rPr lang="en-US" dirty="0"/>
              <a:t> Ifa (tapper), and other items used for consultation. </a:t>
            </a:r>
          </a:p>
          <a:p>
            <a:pPr marL="285750" indent="-285750" algn="just">
              <a:buFont typeface="Arial" panose="020B0604020202020204" pitchFamily="34" charset="0"/>
              <a:buChar char="•"/>
            </a:pPr>
            <a:r>
              <a:rPr lang="en-US" dirty="0"/>
              <a:t>The Mathematics of the Odu Ifa is Ifa Mathematics (TOE Mathematics)</a:t>
            </a:r>
          </a:p>
          <a:p>
            <a:pPr marL="285750" indent="-285750" algn="just">
              <a:buFont typeface="Arial" panose="020B0604020202020204" pitchFamily="34" charset="0"/>
              <a:buChar char="•"/>
            </a:pPr>
            <a:r>
              <a:rPr lang="en-US" dirty="0"/>
              <a:t>Developed in </a:t>
            </a:r>
            <a:r>
              <a:rPr lang="en-US" dirty="0" err="1"/>
              <a:t>CENProject</a:t>
            </a:r>
            <a:r>
              <a:rPr lang="en-US" dirty="0"/>
              <a:t>, Ifa Mathematics is the Base Discipline or Universal Meta-Discipline containing all other fields and disciplines of knowledge</a:t>
            </a:r>
          </a:p>
          <a:p>
            <a:pPr marL="285750" indent="-285750" algn="just">
              <a:buFont typeface="Arial" panose="020B0604020202020204" pitchFamily="34" charset="0"/>
              <a:buChar char="•"/>
            </a:pPr>
            <a:r>
              <a:rPr lang="en-US" dirty="0"/>
              <a:t>Ifa is based on the Orisha Philosophy (TOE Philosophy) </a:t>
            </a:r>
          </a:p>
          <a:p>
            <a:pPr marL="285750" indent="-285750" algn="just">
              <a:buFont typeface="Arial" panose="020B0604020202020204" pitchFamily="34" charset="0"/>
              <a:buChar char="•"/>
            </a:pPr>
            <a:r>
              <a:rPr lang="en-US" dirty="0"/>
              <a:t>Ifa is the ancient Theory of Everything (TOE) built by </a:t>
            </a:r>
            <a:r>
              <a:rPr lang="en-US" dirty="0" err="1"/>
              <a:t>Orunmila</a:t>
            </a:r>
            <a:endParaRPr lang="en-US" dirty="0"/>
          </a:p>
        </p:txBody>
      </p:sp>
      <p:sp>
        <p:nvSpPr>
          <p:cNvPr id="18" name="Date Placeholder 17">
            <a:extLst>
              <a:ext uri="{FF2B5EF4-FFF2-40B4-BE49-F238E27FC236}">
                <a16:creationId xmlns:a16="http://schemas.microsoft.com/office/drawing/2014/main" id="{D453A211-65B5-48E3-96AC-ADE300F4D687}"/>
              </a:ext>
            </a:extLst>
          </p:cNvPr>
          <p:cNvSpPr>
            <a:spLocks noGrp="1"/>
          </p:cNvSpPr>
          <p:nvPr>
            <p:ph type="dt" sz="half" idx="10"/>
          </p:nvPr>
        </p:nvSpPr>
        <p:spPr>
          <a:xfrm>
            <a:off x="838200" y="6327648"/>
            <a:ext cx="2743200" cy="365125"/>
          </a:xfrm>
        </p:spPr>
        <p:txBody>
          <a:bodyPr/>
          <a:lstStyle/>
          <a:p>
            <a:pPr lvl="0"/>
            <a:r>
              <a:rPr lang="en-US" noProof="0" dirty="0"/>
              <a:t>2025</a:t>
            </a:r>
          </a:p>
        </p:txBody>
      </p:sp>
      <p:sp>
        <p:nvSpPr>
          <p:cNvPr id="19" name="Footer Placeholder 18">
            <a:extLst>
              <a:ext uri="{FF2B5EF4-FFF2-40B4-BE49-F238E27FC236}">
                <a16:creationId xmlns:a16="http://schemas.microsoft.com/office/drawing/2014/main" id="{DC007DDA-7459-4DC5-ADDC-B34A3D0DD697}"/>
              </a:ext>
            </a:extLst>
          </p:cNvPr>
          <p:cNvSpPr>
            <a:spLocks noGrp="1"/>
          </p:cNvSpPr>
          <p:nvPr>
            <p:ph type="ftr" sz="quarter" idx="11"/>
          </p:nvPr>
        </p:nvSpPr>
        <p:spPr>
          <a:xfrm>
            <a:off x="4109310" y="6327648"/>
            <a:ext cx="3976429" cy="365125"/>
          </a:xfrm>
        </p:spPr>
        <p:txBody>
          <a:bodyPr/>
          <a:lstStyle/>
          <a:p>
            <a:r>
              <a:rPr lang="en-US" dirty="0" err="1"/>
              <a:t>IFANeuro</a:t>
            </a:r>
            <a:endParaRPr lang="en-US" dirty="0"/>
          </a:p>
        </p:txBody>
      </p:sp>
      <p:sp>
        <p:nvSpPr>
          <p:cNvPr id="20" name="Slide Number Placeholder 19">
            <a:extLst>
              <a:ext uri="{FF2B5EF4-FFF2-40B4-BE49-F238E27FC236}">
                <a16:creationId xmlns:a16="http://schemas.microsoft.com/office/drawing/2014/main" id="{8830570A-9F6D-4948-8AE0-762EE7BF813D}"/>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3</a:t>
            </a:fld>
            <a:endParaRPr lang="en-US" noProof="0" dirty="0"/>
          </a:p>
        </p:txBody>
      </p:sp>
      <p:pic>
        <p:nvPicPr>
          <p:cNvPr id="5" name="Picture Placeholder 4">
            <a:extLst>
              <a:ext uri="{FF2B5EF4-FFF2-40B4-BE49-F238E27FC236}">
                <a16:creationId xmlns:a16="http://schemas.microsoft.com/office/drawing/2014/main" id="{24422BF1-9A2D-D67D-9D17-DC032ADCFDB5}"/>
              </a:ext>
            </a:extLst>
          </p:cNvPr>
          <p:cNvPicPr>
            <a:picLocks noGrp="1" noChangeAspect="1"/>
          </p:cNvPicPr>
          <p:nvPr>
            <p:ph type="pic" sz="quarter" idx="13"/>
          </p:nvPr>
        </p:nvPicPr>
        <p:blipFill>
          <a:blip r:embed="rId3"/>
          <a:srcRect t="11849" b="11849"/>
          <a:stretch>
            <a:fillRect/>
          </a:stretch>
        </p:blipFill>
        <p:spPr>
          <a:xfrm>
            <a:off x="-3175" y="0"/>
            <a:ext cx="4113213" cy="4602163"/>
          </a:xfrm>
        </p:spPr>
      </p:pic>
    </p:spTree>
    <p:extLst>
      <p:ext uri="{BB962C8B-B14F-4D97-AF65-F5344CB8AC3E}">
        <p14:creationId xmlns:p14="http://schemas.microsoft.com/office/powerpoint/2010/main" val="78009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7CFA8-9D75-C490-7E20-F62EAD0DE2E7}"/>
              </a:ext>
            </a:extLst>
          </p:cNvPr>
          <p:cNvSpPr>
            <a:spLocks noGrp="1"/>
          </p:cNvSpPr>
          <p:nvPr>
            <p:ph type="title"/>
          </p:nvPr>
        </p:nvSpPr>
        <p:spPr/>
        <p:txBody>
          <a:bodyPr/>
          <a:lstStyle/>
          <a:p>
            <a:pPr algn="ctr"/>
            <a:r>
              <a:rPr lang="en-US" dirty="0"/>
              <a:t>Motivation</a:t>
            </a:r>
          </a:p>
        </p:txBody>
      </p:sp>
      <p:sp>
        <p:nvSpPr>
          <p:cNvPr id="4" name="Text Placeholder 3">
            <a:extLst>
              <a:ext uri="{FF2B5EF4-FFF2-40B4-BE49-F238E27FC236}">
                <a16:creationId xmlns:a16="http://schemas.microsoft.com/office/drawing/2014/main" id="{840692A2-C79C-D2F0-1CD6-C3E201A1E107}"/>
              </a:ext>
            </a:extLst>
          </p:cNvPr>
          <p:cNvSpPr>
            <a:spLocks noGrp="1"/>
          </p:cNvSpPr>
          <p:nvPr>
            <p:ph type="body" sz="quarter" idx="14"/>
          </p:nvPr>
        </p:nvSpPr>
        <p:spPr>
          <a:xfrm>
            <a:off x="6650718" y="0"/>
            <a:ext cx="5073194" cy="4604037"/>
          </a:xfrm>
        </p:spPr>
        <p:txBody>
          <a:bodyPr>
            <a:normAutofit fontScale="70000" lnSpcReduction="20000"/>
          </a:bodyPr>
          <a:lstStyle/>
          <a:p>
            <a:pPr marL="285750" indent="-285750" algn="just">
              <a:buFont typeface="Arial" panose="020B0604020202020204" pitchFamily="34" charset="0"/>
              <a:buChar char="•"/>
            </a:pPr>
            <a:r>
              <a:rPr lang="en-US" dirty="0"/>
              <a:t>Currently, all fields and disciplines of knowledge are characterized by fragmentation and silos lacking a single, unifying framework. </a:t>
            </a:r>
          </a:p>
          <a:p>
            <a:pPr marL="285750" indent="-285750" algn="just">
              <a:buFont typeface="Arial" panose="020B0604020202020204" pitchFamily="34" charset="0"/>
              <a:buChar char="•"/>
            </a:pPr>
            <a:r>
              <a:rPr lang="en-US" dirty="0"/>
              <a:t>But the world’s key problems are now complex and interconnected, and solutions to them won't come from a single specialism or subject.</a:t>
            </a:r>
          </a:p>
          <a:p>
            <a:pPr marL="285750" indent="-285750" algn="just">
              <a:buFont typeface="Arial" panose="020B0604020202020204" pitchFamily="34" charset="0"/>
              <a:buChar char="•"/>
            </a:pPr>
            <a:r>
              <a:rPr lang="en-US" dirty="0"/>
              <a:t>Hence, integration of all fields and disciplines is needed now more than ever.</a:t>
            </a:r>
          </a:p>
          <a:p>
            <a:pPr marL="285750" indent="-285750" algn="just">
              <a:buFont typeface="Arial" panose="020B0604020202020204" pitchFamily="34" charset="0"/>
              <a:buChar char="•"/>
            </a:pPr>
            <a:r>
              <a:rPr lang="en-US" dirty="0"/>
              <a:t>Neuroscience as of today is still a young field and lacks a unifying framework integrating all its subfields together, just like all other fields lack such a universal framework.</a:t>
            </a:r>
          </a:p>
          <a:p>
            <a:pPr marL="285750" indent="-285750" algn="just">
              <a:buFont typeface="Arial" panose="020B0604020202020204" pitchFamily="34" charset="0"/>
              <a:buChar char="•"/>
            </a:pPr>
            <a:r>
              <a:rPr lang="en-US" dirty="0"/>
              <a:t>Due to this gap in knowledge, scientists are not able to understand the brain at the most fundamental level and successfully tackle the mysterious nature of consciousness</a:t>
            </a:r>
          </a:p>
          <a:p>
            <a:pPr marL="285750" indent="-285750" algn="just">
              <a:buFont typeface="Arial" panose="020B0604020202020204" pitchFamily="34" charset="0"/>
              <a:buChar char="•"/>
            </a:pPr>
            <a:r>
              <a:rPr lang="en-US" dirty="0"/>
              <a:t>Without such an understanding, it is impossible to unify and integrate all fields of knowledge.</a:t>
            </a:r>
          </a:p>
          <a:p>
            <a:pPr marL="285750" indent="-285750" algn="just">
              <a:buFont typeface="Arial" panose="020B0604020202020204" pitchFamily="34" charset="0"/>
              <a:buChar char="•"/>
            </a:pPr>
            <a:r>
              <a:rPr lang="en-US" dirty="0"/>
              <a:t>Consequently, scientists have not been able to find a cure for many, if not all, mental and brain disorders</a:t>
            </a:r>
          </a:p>
          <a:p>
            <a:pPr marL="285750" indent="-285750" algn="just">
              <a:buFont typeface="Arial" panose="020B0604020202020204" pitchFamily="34" charset="0"/>
              <a:buChar char="•"/>
            </a:pPr>
            <a:r>
              <a:rPr lang="en-US" dirty="0"/>
              <a:t>These are what motivated the development of IFA Mathematics and its key element, </a:t>
            </a:r>
            <a:r>
              <a:rPr lang="en-US" dirty="0" err="1"/>
              <a:t>IFANeuro</a:t>
            </a:r>
            <a:r>
              <a:rPr lang="en-US" dirty="0"/>
              <a:t>.</a:t>
            </a:r>
          </a:p>
        </p:txBody>
      </p:sp>
      <p:sp>
        <p:nvSpPr>
          <p:cNvPr id="5" name="Date Placeholder 4">
            <a:extLst>
              <a:ext uri="{FF2B5EF4-FFF2-40B4-BE49-F238E27FC236}">
                <a16:creationId xmlns:a16="http://schemas.microsoft.com/office/drawing/2014/main" id="{4D2BF113-D045-F03C-39EC-81E8041EAC2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2025</a:t>
            </a:r>
          </a:p>
        </p:txBody>
      </p:sp>
      <p:sp>
        <p:nvSpPr>
          <p:cNvPr id="6" name="Footer Placeholder 5">
            <a:extLst>
              <a:ext uri="{FF2B5EF4-FFF2-40B4-BE49-F238E27FC236}">
                <a16:creationId xmlns:a16="http://schemas.microsoft.com/office/drawing/2014/main" id="{8C60CEC6-1E81-3447-92DD-E615850D0A43}"/>
              </a:ext>
            </a:extLst>
          </p:cNvPr>
          <p:cNvSpPr>
            <a:spLocks noGrp="1"/>
          </p:cNvSpPr>
          <p:nvPr>
            <p:ph type="ftr" sz="quarter" idx="11"/>
          </p:nvPr>
        </p:nvSpPr>
        <p:spPr/>
        <p:txBody>
          <a:bodyPr/>
          <a:lstStyle/>
          <a:p>
            <a:r>
              <a:rPr lang="en-US" dirty="0" err="1">
                <a:solidFill>
                  <a:prstClr val="white">
                    <a:alpha val="60000"/>
                  </a:prstClr>
                </a:solidFill>
                <a:effectLst>
                  <a:outerShdw blurRad="38100" dist="38100" dir="2700000" algn="tl">
                    <a:srgbClr val="000000">
                      <a:alpha val="43137"/>
                    </a:srgbClr>
                  </a:outerShdw>
                </a:effectLst>
              </a:rPr>
              <a:t>IFANeuro</a:t>
            </a:r>
            <a:endParaRPr lang="en-US" dirty="0">
              <a:solidFill>
                <a:prstClr val="white">
                  <a:alpha val="60000"/>
                </a:prstClr>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FF34CD4D-F6B8-FFA5-954B-2FFE1655B49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pic>
        <p:nvPicPr>
          <p:cNvPr id="13" name="Picture 12">
            <a:extLst>
              <a:ext uri="{FF2B5EF4-FFF2-40B4-BE49-F238E27FC236}">
                <a16:creationId xmlns:a16="http://schemas.microsoft.com/office/drawing/2014/main" id="{D957B6FB-D80D-A32E-6DF7-B3D204DB3E63}"/>
              </a:ext>
            </a:extLst>
          </p:cNvPr>
          <p:cNvPicPr>
            <a:picLocks noChangeAspect="1"/>
          </p:cNvPicPr>
          <p:nvPr/>
        </p:nvPicPr>
        <p:blipFill>
          <a:blip r:embed="rId2"/>
          <a:stretch>
            <a:fillRect/>
          </a:stretch>
        </p:blipFill>
        <p:spPr>
          <a:xfrm>
            <a:off x="0" y="0"/>
            <a:ext cx="6489290" cy="4277012"/>
          </a:xfrm>
          <a:prstGeom prst="rect">
            <a:avLst/>
          </a:prstGeom>
        </p:spPr>
      </p:pic>
      <p:sp>
        <p:nvSpPr>
          <p:cNvPr id="15" name="TextBox 14">
            <a:extLst>
              <a:ext uri="{FF2B5EF4-FFF2-40B4-BE49-F238E27FC236}">
                <a16:creationId xmlns:a16="http://schemas.microsoft.com/office/drawing/2014/main" id="{D4236039-285A-81FC-D4A4-1FEF2C926E61}"/>
              </a:ext>
            </a:extLst>
          </p:cNvPr>
          <p:cNvSpPr txBox="1"/>
          <p:nvPr/>
        </p:nvSpPr>
        <p:spPr>
          <a:xfrm>
            <a:off x="-2458" y="4263192"/>
            <a:ext cx="6653176" cy="369332"/>
          </a:xfrm>
          <a:prstGeom prst="rect">
            <a:avLst/>
          </a:prstGeom>
          <a:noFill/>
        </p:spPr>
        <p:txBody>
          <a:bodyPr wrap="square">
            <a:spAutoFit/>
          </a:bodyPr>
          <a:lstStyle/>
          <a:p>
            <a:r>
              <a:rPr lang="en-US" b="1" dirty="0"/>
              <a:t>The Human Nervous System: An </a:t>
            </a:r>
            <a:r>
              <a:rPr lang="en-US" b="1" dirty="0" err="1"/>
              <a:t>INTERNETworked</a:t>
            </a:r>
            <a:r>
              <a:rPr lang="en-US" b="1" dirty="0"/>
              <a:t> System</a:t>
            </a:r>
          </a:p>
        </p:txBody>
      </p:sp>
    </p:spTree>
    <p:extLst>
      <p:ext uri="{BB962C8B-B14F-4D97-AF65-F5344CB8AC3E}">
        <p14:creationId xmlns:p14="http://schemas.microsoft.com/office/powerpoint/2010/main" val="329421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1FD8B-992C-BE6A-D6E1-2BF0EAC95AE7}"/>
              </a:ext>
            </a:extLst>
          </p:cNvPr>
          <p:cNvSpPr>
            <a:spLocks noGrp="1"/>
          </p:cNvSpPr>
          <p:nvPr>
            <p:ph type="title"/>
          </p:nvPr>
        </p:nvSpPr>
        <p:spPr/>
        <p:txBody>
          <a:bodyPr/>
          <a:lstStyle/>
          <a:p>
            <a:pPr algn="ctr"/>
            <a:r>
              <a:rPr lang="en-US" dirty="0"/>
              <a:t>Motivation</a:t>
            </a:r>
          </a:p>
        </p:txBody>
      </p:sp>
      <p:pic>
        <p:nvPicPr>
          <p:cNvPr id="9" name="Picture Placeholder 8">
            <a:extLst>
              <a:ext uri="{FF2B5EF4-FFF2-40B4-BE49-F238E27FC236}">
                <a16:creationId xmlns:a16="http://schemas.microsoft.com/office/drawing/2014/main" id="{E07A57A0-C202-2013-8FEF-807F12D79444}"/>
              </a:ext>
            </a:extLst>
          </p:cNvPr>
          <p:cNvPicPr>
            <a:picLocks noGrp="1" noChangeAspect="1"/>
          </p:cNvPicPr>
          <p:nvPr>
            <p:ph type="pic" sz="quarter" idx="13"/>
          </p:nvPr>
        </p:nvPicPr>
        <p:blipFill>
          <a:blip r:embed="rId2"/>
          <a:srcRect t="3666" b="3666"/>
          <a:stretch>
            <a:fillRect/>
          </a:stretch>
        </p:blipFill>
        <p:spPr>
          <a:xfrm>
            <a:off x="-3175" y="1"/>
            <a:ext cx="6492465" cy="4213714"/>
          </a:xfrm>
        </p:spPr>
      </p:pic>
      <p:sp>
        <p:nvSpPr>
          <p:cNvPr id="4" name="Text Placeholder 3">
            <a:extLst>
              <a:ext uri="{FF2B5EF4-FFF2-40B4-BE49-F238E27FC236}">
                <a16:creationId xmlns:a16="http://schemas.microsoft.com/office/drawing/2014/main" id="{5CADA06E-989A-531D-CFC6-B856183989A8}"/>
              </a:ext>
            </a:extLst>
          </p:cNvPr>
          <p:cNvSpPr>
            <a:spLocks noGrp="1"/>
          </p:cNvSpPr>
          <p:nvPr>
            <p:ph type="body" sz="quarter" idx="14"/>
          </p:nvPr>
        </p:nvSpPr>
        <p:spPr>
          <a:xfrm>
            <a:off x="6650718" y="0"/>
            <a:ext cx="5073194" cy="4602877"/>
          </a:xfrm>
        </p:spPr>
        <p:txBody>
          <a:bodyPr>
            <a:normAutofit fontScale="92500" lnSpcReduction="10000"/>
          </a:bodyPr>
          <a:lstStyle/>
          <a:p>
            <a:pPr marL="285750" indent="-285750" algn="just">
              <a:buFont typeface="Arial" panose="020B0604020202020204" pitchFamily="34" charset="0"/>
              <a:buChar char="•"/>
            </a:pPr>
            <a:r>
              <a:rPr lang="en-US" dirty="0"/>
              <a:t>In nature, there are many other interconnected and internetworked systems, and key examples are the nervous systems of other animals. </a:t>
            </a:r>
          </a:p>
          <a:p>
            <a:pPr marL="285750" indent="-285750" algn="just">
              <a:buFont typeface="Arial" panose="020B0604020202020204" pitchFamily="34" charset="0"/>
              <a:buChar char="•"/>
            </a:pPr>
            <a:r>
              <a:rPr lang="en-US" dirty="0"/>
              <a:t>Each part or component of these nervous systems works harmoniously to coordinate various physiological processes and enable the organisms to interact with their environment.</a:t>
            </a:r>
          </a:p>
          <a:p>
            <a:pPr marL="285750" indent="-285750" algn="just">
              <a:buFont typeface="Arial" panose="020B0604020202020204" pitchFamily="34" charset="0"/>
              <a:buChar char="•"/>
            </a:pPr>
            <a:r>
              <a:rPr lang="en-US" dirty="0"/>
              <a:t>Such unity, harmony, and synergy is what we aim to achieve among all fields and disciplines with the TOE built based on the Odu Ifa.</a:t>
            </a:r>
          </a:p>
          <a:p>
            <a:pPr marL="285750" indent="-285750" algn="just">
              <a:buFont typeface="Arial" panose="020B0604020202020204" pitchFamily="34" charset="0"/>
              <a:buChar char="•"/>
            </a:pPr>
            <a:r>
              <a:rPr lang="en-US" dirty="0"/>
              <a:t>Such a high-level integration of knowledge will bring about breakthroughs in all spheres of life.</a:t>
            </a:r>
          </a:p>
        </p:txBody>
      </p:sp>
      <p:sp>
        <p:nvSpPr>
          <p:cNvPr id="5" name="Date Placeholder 4">
            <a:extLst>
              <a:ext uri="{FF2B5EF4-FFF2-40B4-BE49-F238E27FC236}">
                <a16:creationId xmlns:a16="http://schemas.microsoft.com/office/drawing/2014/main" id="{F9305638-5A44-05E9-5B98-0A34876CB0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2025</a:t>
            </a:r>
          </a:p>
        </p:txBody>
      </p:sp>
      <p:sp>
        <p:nvSpPr>
          <p:cNvPr id="6" name="Footer Placeholder 5">
            <a:extLst>
              <a:ext uri="{FF2B5EF4-FFF2-40B4-BE49-F238E27FC236}">
                <a16:creationId xmlns:a16="http://schemas.microsoft.com/office/drawing/2014/main" id="{4F2DD0BD-7D6E-973C-E246-96B809D8E748}"/>
              </a:ext>
            </a:extLst>
          </p:cNvPr>
          <p:cNvSpPr>
            <a:spLocks noGrp="1"/>
          </p:cNvSpPr>
          <p:nvPr>
            <p:ph type="ftr" sz="quarter" idx="11"/>
          </p:nvPr>
        </p:nvSpPr>
        <p:spPr/>
        <p:txBody>
          <a:bodyPr/>
          <a:lstStyle/>
          <a:p>
            <a:r>
              <a:rPr lang="en-US" dirty="0" err="1">
                <a:solidFill>
                  <a:prstClr val="white">
                    <a:alpha val="60000"/>
                  </a:prstClr>
                </a:solidFill>
                <a:effectLst>
                  <a:outerShdw blurRad="38100" dist="38100" dir="2700000" algn="tl">
                    <a:srgbClr val="000000">
                      <a:alpha val="43137"/>
                    </a:srgbClr>
                  </a:outerShdw>
                </a:effectLst>
              </a:rPr>
              <a:t>IFANeuro</a:t>
            </a:r>
            <a:endParaRPr lang="en-US" dirty="0">
              <a:solidFill>
                <a:prstClr val="white">
                  <a:alpha val="60000"/>
                </a:prstClr>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D2E4E158-B514-905B-D258-4A211D4EE1F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
        <p:nvSpPr>
          <p:cNvPr id="11" name="TextBox 10">
            <a:extLst>
              <a:ext uri="{FF2B5EF4-FFF2-40B4-BE49-F238E27FC236}">
                <a16:creationId xmlns:a16="http://schemas.microsoft.com/office/drawing/2014/main" id="{E4AD5884-515B-3D6F-C003-BB51346BBE9A}"/>
              </a:ext>
            </a:extLst>
          </p:cNvPr>
          <p:cNvSpPr txBox="1"/>
          <p:nvPr/>
        </p:nvSpPr>
        <p:spPr>
          <a:xfrm>
            <a:off x="-3175" y="4213715"/>
            <a:ext cx="6772393" cy="369332"/>
          </a:xfrm>
          <a:prstGeom prst="rect">
            <a:avLst/>
          </a:prstGeom>
          <a:noFill/>
        </p:spPr>
        <p:txBody>
          <a:bodyPr wrap="square">
            <a:spAutoFit/>
          </a:bodyPr>
          <a:lstStyle/>
          <a:p>
            <a:r>
              <a:rPr lang="en-US" b="1" dirty="0"/>
              <a:t>The Horse Nervous System: An </a:t>
            </a:r>
            <a:r>
              <a:rPr lang="en-US" b="1" dirty="0" err="1"/>
              <a:t>INTERNETworked</a:t>
            </a:r>
            <a:r>
              <a:rPr lang="en-US" b="1" dirty="0"/>
              <a:t> System</a:t>
            </a:r>
          </a:p>
        </p:txBody>
      </p:sp>
    </p:spTree>
    <p:extLst>
      <p:ext uri="{BB962C8B-B14F-4D97-AF65-F5344CB8AC3E}">
        <p14:creationId xmlns:p14="http://schemas.microsoft.com/office/powerpoint/2010/main" val="937392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FFC9F-37C9-D164-7A5B-F405BE2179F5}"/>
              </a:ext>
            </a:extLst>
          </p:cNvPr>
          <p:cNvSpPr>
            <a:spLocks noGrp="1"/>
          </p:cNvSpPr>
          <p:nvPr>
            <p:ph type="title"/>
          </p:nvPr>
        </p:nvSpPr>
        <p:spPr/>
        <p:txBody>
          <a:bodyPr>
            <a:normAutofit fontScale="90000"/>
          </a:bodyPr>
          <a:lstStyle/>
          <a:p>
            <a:pPr algn="ctr"/>
            <a:r>
              <a:rPr lang="en-US" dirty="0"/>
              <a:t>Artificial (Man-Made) </a:t>
            </a:r>
            <a:r>
              <a:rPr lang="en-US" dirty="0" err="1"/>
              <a:t>INTERNETworked</a:t>
            </a:r>
            <a:r>
              <a:rPr lang="en-US" dirty="0"/>
              <a:t> Systems: The Internet</a:t>
            </a:r>
          </a:p>
        </p:txBody>
      </p:sp>
      <p:sp>
        <p:nvSpPr>
          <p:cNvPr id="4" name="Text Placeholder 3">
            <a:extLst>
              <a:ext uri="{FF2B5EF4-FFF2-40B4-BE49-F238E27FC236}">
                <a16:creationId xmlns:a16="http://schemas.microsoft.com/office/drawing/2014/main" id="{CA480887-14E9-113F-D249-B27C0FA37B21}"/>
              </a:ext>
            </a:extLst>
          </p:cNvPr>
          <p:cNvSpPr>
            <a:spLocks noGrp="1"/>
          </p:cNvSpPr>
          <p:nvPr>
            <p:ph type="body" sz="quarter" idx="14"/>
          </p:nvPr>
        </p:nvSpPr>
        <p:spPr>
          <a:xfrm>
            <a:off x="6238567" y="-1"/>
            <a:ext cx="5915035" cy="3829411"/>
          </a:xfrm>
        </p:spPr>
        <p:txBody>
          <a:bodyPr>
            <a:normAutofit fontScale="85000" lnSpcReduction="10000"/>
          </a:bodyPr>
          <a:lstStyle/>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According to Peterson &amp; Davie (2012), internetworking involves interconnecting multiple computer networks in such a way that any pair of hosts in these connected networks is able to exchange messages regardless of their networking technology (hardware-level). </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this process, the resulting system of interconnected networks is known as an internetwork, or an internet, simply put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Coulouris</a:t>
            </a:r>
            <a:r>
              <a:rPr lang="en-US" sz="1800" dirty="0">
                <a:effectLst/>
                <a:latin typeface="Calibri" panose="020F0502020204030204" pitchFamily="34" charset="0"/>
                <a:ea typeface="Calibri" panose="020F0502020204030204" pitchFamily="34" charset="0"/>
                <a:cs typeface="Times New Roman" panose="02020603050405020304" pitchFamily="18" charset="0"/>
              </a:rPr>
              <a:t> et al., 2012). </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Internet is the most popular example of internetworking and is a massive "network of networks” (Peterson &amp; Davie, 2012). </a:t>
            </a:r>
          </a:p>
          <a:p>
            <a:pPr marL="285750" indent="-285750" algn="jus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a massive global network of interconnected computer networks that enables data services and communication between users via the standard communication protocol suite (TCP/IP) (Heflin, 2015). </a:t>
            </a:r>
            <a:endParaRPr lang="en-US" dirty="0"/>
          </a:p>
        </p:txBody>
      </p:sp>
      <p:sp>
        <p:nvSpPr>
          <p:cNvPr id="5" name="Date Placeholder 4">
            <a:extLst>
              <a:ext uri="{FF2B5EF4-FFF2-40B4-BE49-F238E27FC236}">
                <a16:creationId xmlns:a16="http://schemas.microsoft.com/office/drawing/2014/main" id="{1A04156F-255E-080E-9F0D-016AE2F4FB2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alpha val="60000"/>
                  </a:prstClr>
                </a:solidFill>
                <a:effectLst/>
                <a:uLnTx/>
                <a:uFillTx/>
                <a:latin typeface="Avenir Next LT Pro"/>
                <a:ea typeface="+mn-ea"/>
                <a:cs typeface="+mn-cs"/>
              </a:rPr>
              <a:t>2025</a:t>
            </a:r>
          </a:p>
        </p:txBody>
      </p:sp>
      <p:sp>
        <p:nvSpPr>
          <p:cNvPr id="6" name="Footer Placeholder 5">
            <a:extLst>
              <a:ext uri="{FF2B5EF4-FFF2-40B4-BE49-F238E27FC236}">
                <a16:creationId xmlns:a16="http://schemas.microsoft.com/office/drawing/2014/main" id="{4B3DF7F2-058F-50D7-6310-A85BE5B9BEE7}"/>
              </a:ext>
            </a:extLst>
          </p:cNvPr>
          <p:cNvSpPr>
            <a:spLocks noGrp="1"/>
          </p:cNvSpPr>
          <p:nvPr>
            <p:ph type="ftr" sz="quarter" idx="11"/>
          </p:nvPr>
        </p:nvSpPr>
        <p:spPr/>
        <p:txBody>
          <a:bodyPr/>
          <a:lstStyle/>
          <a:p>
            <a:r>
              <a:rPr lang="en-US" dirty="0" err="1">
                <a:solidFill>
                  <a:prstClr val="white">
                    <a:alpha val="60000"/>
                  </a:prstClr>
                </a:solidFill>
                <a:effectLst>
                  <a:outerShdw blurRad="38100" dist="38100" dir="2700000" algn="tl">
                    <a:srgbClr val="000000">
                      <a:alpha val="43137"/>
                    </a:srgbClr>
                  </a:outerShdw>
                </a:effectLst>
              </a:rPr>
              <a:t>IFANeuro</a:t>
            </a:r>
            <a:endParaRPr lang="en-US" dirty="0">
              <a:solidFill>
                <a:prstClr val="white">
                  <a:alpha val="60000"/>
                </a:prstClr>
              </a:solidFill>
              <a:effectLst>
                <a:outerShdw blurRad="38100" dist="38100" dir="2700000" algn="tl">
                  <a:srgbClr val="000000">
                    <a:alpha val="43137"/>
                  </a:srgbClr>
                </a:outerShdw>
              </a:effectLst>
            </a:endParaRPr>
          </a:p>
        </p:txBody>
      </p:sp>
      <p:sp>
        <p:nvSpPr>
          <p:cNvPr id="7" name="Slide Number Placeholder 6">
            <a:extLst>
              <a:ext uri="{FF2B5EF4-FFF2-40B4-BE49-F238E27FC236}">
                <a16:creationId xmlns:a16="http://schemas.microsoft.com/office/drawing/2014/main" id="{5BA0C762-8456-97A3-61CB-AA85746CEC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B850FF-6169-4056-8077-06FFA93A5366}" type="slidenum">
              <a:rPr kumimoji="0" lang="en-US" sz="900" b="0" i="0" u="none" strike="noStrike" kern="1200" cap="none" spc="0" normalizeH="0" baseline="0" noProof="0" smtClean="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alpha val="60000"/>
                </a:prstClr>
              </a:solidFill>
              <a:effectLst>
                <a:outerShdw blurRad="38100" dist="38100" dir="2700000" algn="tl">
                  <a:srgbClr val="000000">
                    <a:alpha val="43137"/>
                  </a:srgbClr>
                </a:outerShdw>
              </a:effectLst>
              <a:uLnTx/>
              <a:uFillTx/>
              <a:latin typeface="Avenir Next LT Pro"/>
              <a:ea typeface="+mn-ea"/>
              <a:cs typeface="+mn-cs"/>
            </a:endParaRPr>
          </a:p>
        </p:txBody>
      </p:sp>
      <p:sp>
        <p:nvSpPr>
          <p:cNvPr id="9" name="TextBox 8">
            <a:extLst>
              <a:ext uri="{FF2B5EF4-FFF2-40B4-BE49-F238E27FC236}">
                <a16:creationId xmlns:a16="http://schemas.microsoft.com/office/drawing/2014/main" id="{EF9E8EEA-CBD7-5A91-852E-C57C9FB3A160}"/>
              </a:ext>
            </a:extLst>
          </p:cNvPr>
          <p:cNvSpPr txBox="1"/>
          <p:nvPr/>
        </p:nvSpPr>
        <p:spPr>
          <a:xfrm>
            <a:off x="6134399" y="3829410"/>
            <a:ext cx="6105832" cy="646331"/>
          </a:xfrm>
          <a:prstGeom prst="rect">
            <a:avLst/>
          </a:prstGeom>
          <a:noFill/>
        </p:spPr>
        <p:txBody>
          <a:bodyPr wrap="square">
            <a:spAutoFit/>
          </a:bodyPr>
          <a:lstStyle/>
          <a:p>
            <a:pPr algn="just"/>
            <a:r>
              <a:rPr lang="en-US" sz="1800" b="1" dirty="0"/>
              <a:t>Introduction to the Internet: </a:t>
            </a:r>
            <a:r>
              <a:rPr lang="en-US" sz="1800" b="1" dirty="0">
                <a:hlinkClick r:id="rId2"/>
              </a:rPr>
              <a:t>https://youtu.be/GZH47dhqLgM</a:t>
            </a:r>
            <a:r>
              <a:rPr lang="en-US" sz="1800" b="1" dirty="0"/>
              <a:t> </a:t>
            </a:r>
          </a:p>
        </p:txBody>
      </p:sp>
      <p:pic>
        <p:nvPicPr>
          <p:cNvPr id="13" name="Picture 12">
            <a:extLst>
              <a:ext uri="{FF2B5EF4-FFF2-40B4-BE49-F238E27FC236}">
                <a16:creationId xmlns:a16="http://schemas.microsoft.com/office/drawing/2014/main" id="{4F9F900F-8381-7043-4242-EBB459D1EBFF}"/>
              </a:ext>
            </a:extLst>
          </p:cNvPr>
          <p:cNvPicPr>
            <a:picLocks noChangeAspect="1"/>
          </p:cNvPicPr>
          <p:nvPr/>
        </p:nvPicPr>
        <p:blipFill>
          <a:blip r:embed="rId3"/>
          <a:stretch>
            <a:fillRect/>
          </a:stretch>
        </p:blipFill>
        <p:spPr>
          <a:xfrm>
            <a:off x="38398" y="-1"/>
            <a:ext cx="6096001" cy="4475741"/>
          </a:xfrm>
          <a:prstGeom prst="rect">
            <a:avLst/>
          </a:prstGeom>
        </p:spPr>
      </p:pic>
    </p:spTree>
    <p:extLst>
      <p:ext uri="{BB962C8B-B14F-4D97-AF65-F5344CB8AC3E}">
        <p14:creationId xmlns:p14="http://schemas.microsoft.com/office/powerpoint/2010/main" val="128652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E04E8F-2D23-4DA1-95F8-B758F6D3C8F9}"/>
              </a:ext>
            </a:extLst>
          </p:cNvPr>
          <p:cNvSpPr>
            <a:spLocks noGrp="1"/>
          </p:cNvSpPr>
          <p:nvPr>
            <p:ph type="title"/>
          </p:nvPr>
        </p:nvSpPr>
        <p:spPr>
          <a:xfrm>
            <a:off x="0" y="117362"/>
            <a:ext cx="6096000" cy="1578703"/>
          </a:xfrm>
        </p:spPr>
        <p:txBody>
          <a:bodyPr/>
          <a:lstStyle/>
          <a:p>
            <a:pPr algn="ctr"/>
            <a:r>
              <a:rPr lang="en-US" sz="4000" dirty="0"/>
              <a:t>Ifa Mathematics (</a:t>
            </a:r>
            <a:r>
              <a:rPr lang="en-US" sz="4000" dirty="0" err="1"/>
              <a:t>IFAMath</a:t>
            </a:r>
            <a:r>
              <a:rPr lang="en-US" sz="4000" dirty="0"/>
              <a:t>): TOE Mathematics</a:t>
            </a:r>
          </a:p>
        </p:txBody>
      </p:sp>
      <p:sp>
        <p:nvSpPr>
          <p:cNvPr id="6" name="Text Placeholder 5">
            <a:extLst>
              <a:ext uri="{FF2B5EF4-FFF2-40B4-BE49-F238E27FC236}">
                <a16:creationId xmlns:a16="http://schemas.microsoft.com/office/drawing/2014/main" id="{FA7D6E7D-019F-4C81-AB67-977ED710707D}"/>
              </a:ext>
            </a:extLst>
          </p:cNvPr>
          <p:cNvSpPr>
            <a:spLocks noGrp="1"/>
          </p:cNvSpPr>
          <p:nvPr>
            <p:ph type="body" sz="quarter" idx="10"/>
          </p:nvPr>
        </p:nvSpPr>
        <p:spPr>
          <a:xfrm>
            <a:off x="0" y="1740310"/>
            <a:ext cx="5943600" cy="5132388"/>
          </a:xfrm>
        </p:spPr>
        <p:txBody>
          <a:bodyPr>
            <a:normAutofit fontScale="70000" lnSpcReduction="20000"/>
          </a:bodyPr>
          <a:lstStyle/>
          <a:p>
            <a:pPr marL="342900" indent="-342900">
              <a:buFont typeface="Arial" panose="020B0604020202020204" pitchFamily="34" charset="0"/>
              <a:buChar char="•"/>
            </a:pPr>
            <a:r>
              <a:rPr lang="en-US" sz="2000" dirty="0"/>
              <a:t>This is the scientific study of energies manifesting as all elements of nature, including all fields and disciplines of knowledge (Tijani, 2024). </a:t>
            </a:r>
          </a:p>
          <a:p>
            <a:pPr marL="342900" indent="-342900">
              <a:buFont typeface="Arial" panose="020B0604020202020204" pitchFamily="34" charset="0"/>
              <a:buChar char="•"/>
            </a:pPr>
            <a:r>
              <a:rPr lang="en-US" sz="2000" dirty="0" err="1"/>
              <a:t>IFAMath</a:t>
            </a:r>
            <a:r>
              <a:rPr lang="en-US" sz="2000" dirty="0"/>
              <a:t> is a tool for internetworking all fields of knowledge together</a:t>
            </a:r>
          </a:p>
          <a:p>
            <a:pPr marL="342900" indent="-342900">
              <a:buFont typeface="Arial" panose="020B0604020202020204" pitchFamily="34" charset="0"/>
              <a:buChar char="•"/>
            </a:pPr>
            <a:r>
              <a:rPr lang="en-US" sz="2000" dirty="0"/>
              <a:t>It unifies, integrates, and interconnects all fields and disciplines together as One. </a:t>
            </a:r>
          </a:p>
          <a:p>
            <a:pPr marL="342900" indent="-342900">
              <a:buFont typeface="Arial" panose="020B0604020202020204" pitchFamily="34" charset="0"/>
              <a:buChar char="•"/>
            </a:pPr>
            <a:r>
              <a:rPr lang="en-US" sz="2000" dirty="0"/>
              <a:t>Ifa Mathematics is Universal Mathematics: the universe of all fields of Mathematics.</a:t>
            </a:r>
          </a:p>
          <a:p>
            <a:pPr marL="342900" indent="-342900">
              <a:buFont typeface="Arial" panose="020B0604020202020204" pitchFamily="34" charset="0"/>
              <a:buChar char="•"/>
            </a:pPr>
            <a:r>
              <a:rPr lang="en-US" sz="2000" dirty="0"/>
              <a:t>It is also Universal Metamathematics: the universe of all advanced fields of Mathematics known as Metamathematics, the Mathematics of Mathematics.</a:t>
            </a:r>
          </a:p>
          <a:p>
            <a:pPr marL="342900" indent="-342900">
              <a:buFont typeface="Arial" panose="020B0604020202020204" pitchFamily="34" charset="0"/>
              <a:buChar char="•"/>
            </a:pPr>
            <a:r>
              <a:rPr lang="en-US" sz="2000" dirty="0" err="1"/>
              <a:t>IfaMath</a:t>
            </a:r>
            <a:r>
              <a:rPr lang="en-US" sz="2000" dirty="0"/>
              <a:t> is the Base Discipline and is defined as Energy (CEN or </a:t>
            </a:r>
            <a:r>
              <a:rPr lang="en-US" sz="2000" dirty="0" err="1"/>
              <a:t>Ogbe</a:t>
            </a:r>
            <a:r>
              <a:rPr lang="en-US" sz="2000" dirty="0"/>
              <a:t>) represented with Ifa Infinity (Double Infinity), while all fields and disciplines are its simulations (based on Ifa Simulation Theory).</a:t>
            </a:r>
          </a:p>
          <a:p>
            <a:pPr marL="342900" indent="-342900">
              <a:buFont typeface="Arial" panose="020B0604020202020204" pitchFamily="34" charset="0"/>
              <a:buChar char="•"/>
            </a:pPr>
            <a:r>
              <a:rPr lang="en-US" sz="2000" dirty="0"/>
              <a:t>Hence, the elements of Ifa Mathematics are all fields and disciplines of knowledge.</a:t>
            </a:r>
          </a:p>
          <a:p>
            <a:pPr marL="342900" indent="-342900">
              <a:buFont typeface="Arial" panose="020B0604020202020204" pitchFamily="34" charset="0"/>
              <a:buChar char="•"/>
            </a:pPr>
            <a:r>
              <a:rPr lang="en-US" sz="2000" dirty="0"/>
              <a:t>Ifa Numbers and Ifa Algebras are key universal meta-structures in </a:t>
            </a:r>
            <a:r>
              <a:rPr lang="en-US" sz="2000" dirty="0" err="1"/>
              <a:t>IfaMath</a:t>
            </a:r>
            <a:r>
              <a:rPr lang="en-US" sz="2000" dirty="0"/>
              <a:t>.</a:t>
            </a:r>
          </a:p>
          <a:p>
            <a:pPr marL="342900" indent="-342900">
              <a:buFont typeface="Arial" panose="020B0604020202020204" pitchFamily="34" charset="0"/>
              <a:buChar char="•"/>
            </a:pPr>
            <a:r>
              <a:rPr lang="en-US" sz="2000" dirty="0"/>
              <a:t>Ifa Mathematics is also called Consciousness Mechanics.</a:t>
            </a:r>
          </a:p>
        </p:txBody>
      </p:sp>
      <p:pic>
        <p:nvPicPr>
          <p:cNvPr id="8" name="Picture Placeholder 7">
            <a:extLst>
              <a:ext uri="{FF2B5EF4-FFF2-40B4-BE49-F238E27FC236}">
                <a16:creationId xmlns:a16="http://schemas.microsoft.com/office/drawing/2014/main" id="{8D2EEC2E-67C8-B2CB-C0BF-598AD3952A3D}"/>
              </a:ext>
            </a:extLst>
          </p:cNvPr>
          <p:cNvPicPr>
            <a:picLocks noGrp="1" noChangeAspect="1"/>
          </p:cNvPicPr>
          <p:nvPr>
            <p:ph type="pic" sz="quarter" idx="11"/>
          </p:nvPr>
        </p:nvPicPr>
        <p:blipFill>
          <a:blip r:embed="rId2"/>
          <a:srcRect l="31386" r="31386"/>
          <a:stretch>
            <a:fillRect/>
          </a:stretch>
        </p:blipFill>
        <p:spPr/>
      </p:pic>
    </p:spTree>
    <p:extLst>
      <p:ext uri="{BB962C8B-B14F-4D97-AF65-F5344CB8AC3E}">
        <p14:creationId xmlns:p14="http://schemas.microsoft.com/office/powerpoint/2010/main" val="2129010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E5D4720F-D621-45A7-806A-D71ED5889E6C}"/>
              </a:ext>
            </a:extLst>
          </p:cNvPr>
          <p:cNvSpPr>
            <a:spLocks noGrp="1"/>
          </p:cNvSpPr>
          <p:nvPr>
            <p:ph type="title"/>
          </p:nvPr>
        </p:nvSpPr>
        <p:spPr>
          <a:xfrm>
            <a:off x="1198182" y="381000"/>
            <a:ext cx="10748012" cy="1600124"/>
          </a:xfrm>
        </p:spPr>
        <p:txBody>
          <a:bodyPr/>
          <a:lstStyle/>
          <a:p>
            <a:pPr algn="ctr"/>
            <a:r>
              <a:rPr lang="en-US" dirty="0" err="1"/>
              <a:t>IFAMath</a:t>
            </a:r>
            <a:r>
              <a:rPr lang="en-US" dirty="0"/>
              <a:t>: Ifa Numbers and Ifa Algebras</a:t>
            </a:r>
          </a:p>
        </p:txBody>
      </p:sp>
      <p:sp>
        <p:nvSpPr>
          <p:cNvPr id="14" name="Date Placeholder 13">
            <a:extLst>
              <a:ext uri="{FF2B5EF4-FFF2-40B4-BE49-F238E27FC236}">
                <a16:creationId xmlns:a16="http://schemas.microsoft.com/office/drawing/2014/main" id="{388A9195-E86D-4E1B-B4FA-2986201F253B}"/>
              </a:ext>
            </a:extLst>
          </p:cNvPr>
          <p:cNvSpPr>
            <a:spLocks noGrp="1"/>
          </p:cNvSpPr>
          <p:nvPr>
            <p:ph type="dt" sz="half" idx="10"/>
          </p:nvPr>
        </p:nvSpPr>
        <p:spPr>
          <a:xfrm>
            <a:off x="838200" y="6327648"/>
            <a:ext cx="2743200" cy="365125"/>
          </a:xfrm>
        </p:spPr>
        <p:txBody>
          <a:bodyPr/>
          <a:lstStyle/>
          <a:p>
            <a:pPr lvl="0"/>
            <a:r>
              <a:rPr lang="en-US" noProof="0" dirty="0"/>
              <a:t>20XX</a:t>
            </a:r>
          </a:p>
        </p:txBody>
      </p:sp>
      <p:sp>
        <p:nvSpPr>
          <p:cNvPr id="15" name="Footer Placeholder 14">
            <a:extLst>
              <a:ext uri="{FF2B5EF4-FFF2-40B4-BE49-F238E27FC236}">
                <a16:creationId xmlns:a16="http://schemas.microsoft.com/office/drawing/2014/main" id="{52F2BB9A-E98D-4938-ACF5-82920092307E}"/>
              </a:ext>
            </a:extLst>
          </p:cNvPr>
          <p:cNvSpPr>
            <a:spLocks noGrp="1"/>
          </p:cNvSpPr>
          <p:nvPr>
            <p:ph type="ftr" sz="quarter" idx="11"/>
          </p:nvPr>
        </p:nvSpPr>
        <p:spPr>
          <a:xfrm>
            <a:off x="4109310" y="6327648"/>
            <a:ext cx="3976429" cy="365125"/>
          </a:xfrm>
        </p:spPr>
        <p:txBody>
          <a:bodyPr/>
          <a:lstStyle/>
          <a:p>
            <a:r>
              <a:rPr lang="en-US" dirty="0"/>
              <a:t>Presentation title</a:t>
            </a:r>
          </a:p>
        </p:txBody>
      </p:sp>
      <p:sp>
        <p:nvSpPr>
          <p:cNvPr id="16" name="Slide Number Placeholder 15">
            <a:extLst>
              <a:ext uri="{FF2B5EF4-FFF2-40B4-BE49-F238E27FC236}">
                <a16:creationId xmlns:a16="http://schemas.microsoft.com/office/drawing/2014/main" id="{BA486A46-0CD4-48E6-AC5A-BF3B69F9B43A}"/>
              </a:ext>
            </a:extLst>
          </p:cNvPr>
          <p:cNvSpPr>
            <a:spLocks noGrp="1"/>
          </p:cNvSpPr>
          <p:nvPr>
            <p:ph type="sldNum" sz="quarter" idx="12"/>
          </p:nvPr>
        </p:nvSpPr>
        <p:spPr>
          <a:xfrm>
            <a:off x="10186908" y="6327648"/>
            <a:ext cx="1166892" cy="365125"/>
          </a:xfrm>
        </p:spPr>
        <p:txBody>
          <a:bodyPr/>
          <a:lstStyle/>
          <a:p>
            <a:pPr lvl="0"/>
            <a:fld id="{73B850FF-6169-4056-8077-06FFA93A5366}" type="slidenum">
              <a:rPr lang="en-US" noProof="0" smtClean="0"/>
              <a:pPr lvl="0"/>
              <a:t>8</a:t>
            </a:fld>
            <a:endParaRPr lang="en-US" noProof="0" dirty="0"/>
          </a:p>
        </p:txBody>
      </p:sp>
      <p:pic>
        <p:nvPicPr>
          <p:cNvPr id="3" name="Picture 2">
            <a:extLst>
              <a:ext uri="{FF2B5EF4-FFF2-40B4-BE49-F238E27FC236}">
                <a16:creationId xmlns:a16="http://schemas.microsoft.com/office/drawing/2014/main" id="{0F1C1DE6-FC87-54FA-1FCB-4753039D894D}"/>
              </a:ext>
            </a:extLst>
          </p:cNvPr>
          <p:cNvPicPr>
            <a:picLocks noChangeAspect="1"/>
          </p:cNvPicPr>
          <p:nvPr/>
        </p:nvPicPr>
        <p:blipFill>
          <a:blip r:embed="rId3"/>
          <a:stretch>
            <a:fillRect/>
          </a:stretch>
        </p:blipFill>
        <p:spPr>
          <a:xfrm>
            <a:off x="0" y="2212258"/>
            <a:ext cx="12191999" cy="4645742"/>
          </a:xfrm>
          <a:prstGeom prst="rect">
            <a:avLst/>
          </a:prstGeom>
        </p:spPr>
      </p:pic>
    </p:spTree>
    <p:extLst>
      <p:ext uri="{BB962C8B-B14F-4D97-AF65-F5344CB8AC3E}">
        <p14:creationId xmlns:p14="http://schemas.microsoft.com/office/powerpoint/2010/main" val="412362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1446E-4119-2C67-B8F4-E72754A7ADF4}"/>
              </a:ext>
            </a:extLst>
          </p:cNvPr>
          <p:cNvSpPr>
            <a:spLocks noGrp="1"/>
          </p:cNvSpPr>
          <p:nvPr>
            <p:ph type="title"/>
          </p:nvPr>
        </p:nvSpPr>
        <p:spPr/>
        <p:txBody>
          <a:bodyPr/>
          <a:lstStyle/>
          <a:p>
            <a:pPr algn="ctr"/>
            <a:r>
              <a:rPr lang="en-US" dirty="0" err="1"/>
              <a:t>IFAMath</a:t>
            </a:r>
            <a:r>
              <a:rPr lang="en-US" dirty="0"/>
              <a:t>: The Odu Ifa</a:t>
            </a:r>
          </a:p>
        </p:txBody>
      </p:sp>
      <p:sp>
        <p:nvSpPr>
          <p:cNvPr id="5" name="Slide Number Placeholder 4">
            <a:extLst>
              <a:ext uri="{FF2B5EF4-FFF2-40B4-BE49-F238E27FC236}">
                <a16:creationId xmlns:a16="http://schemas.microsoft.com/office/drawing/2014/main" id="{5FA46343-7100-62CE-7362-7C25166505D9}"/>
              </a:ext>
            </a:extLst>
          </p:cNvPr>
          <p:cNvSpPr>
            <a:spLocks noGrp="1"/>
          </p:cNvSpPr>
          <p:nvPr>
            <p:ph type="sldNum" sz="quarter" idx="12"/>
          </p:nvPr>
        </p:nvSpPr>
        <p:spPr/>
        <p:txBody>
          <a:bodyPr/>
          <a:lstStyle/>
          <a:p>
            <a:pPr>
              <a:defRPr/>
            </a:pPr>
            <a:fld id="{73B850FF-6169-4056-8077-06FFA93A5366}" type="slidenum">
              <a:rPr lang="en-US" smtClean="0"/>
              <a:pPr>
                <a:defRPr/>
              </a:pPr>
              <a:t>9</a:t>
            </a:fld>
            <a:endParaRPr lang="en-US" dirty="0"/>
          </a:p>
        </p:txBody>
      </p:sp>
      <p:pic>
        <p:nvPicPr>
          <p:cNvPr id="7" name="Picture 6">
            <a:extLst>
              <a:ext uri="{FF2B5EF4-FFF2-40B4-BE49-F238E27FC236}">
                <a16:creationId xmlns:a16="http://schemas.microsoft.com/office/drawing/2014/main" id="{C5A788B7-C2A2-E9A8-7805-064DDBC426D2}"/>
              </a:ext>
            </a:extLst>
          </p:cNvPr>
          <p:cNvPicPr>
            <a:picLocks noChangeAspect="1"/>
          </p:cNvPicPr>
          <p:nvPr/>
        </p:nvPicPr>
        <p:blipFill>
          <a:blip r:embed="rId2"/>
          <a:stretch>
            <a:fillRect/>
          </a:stretch>
        </p:blipFill>
        <p:spPr>
          <a:xfrm>
            <a:off x="0" y="2228195"/>
            <a:ext cx="4643438" cy="4629803"/>
          </a:xfrm>
          <a:prstGeom prst="rect">
            <a:avLst/>
          </a:prstGeom>
        </p:spPr>
      </p:pic>
      <p:pic>
        <p:nvPicPr>
          <p:cNvPr id="9" name="Picture 8">
            <a:extLst>
              <a:ext uri="{FF2B5EF4-FFF2-40B4-BE49-F238E27FC236}">
                <a16:creationId xmlns:a16="http://schemas.microsoft.com/office/drawing/2014/main" id="{29B926FA-A082-F622-B4C8-BD6A4AE0D91A}"/>
              </a:ext>
            </a:extLst>
          </p:cNvPr>
          <p:cNvPicPr>
            <a:picLocks noChangeAspect="1"/>
          </p:cNvPicPr>
          <p:nvPr/>
        </p:nvPicPr>
        <p:blipFill>
          <a:blip r:embed="rId3"/>
          <a:stretch>
            <a:fillRect/>
          </a:stretch>
        </p:blipFill>
        <p:spPr>
          <a:xfrm>
            <a:off x="4643438" y="2228196"/>
            <a:ext cx="7548561" cy="4629803"/>
          </a:xfrm>
          <a:prstGeom prst="rect">
            <a:avLst/>
          </a:prstGeom>
        </p:spPr>
      </p:pic>
    </p:spTree>
    <p:extLst>
      <p:ext uri="{BB962C8B-B14F-4D97-AF65-F5344CB8AC3E}">
        <p14:creationId xmlns:p14="http://schemas.microsoft.com/office/powerpoint/2010/main" val="2912883429"/>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_Win32_JC_SL_v2.potx" id="{3AE72815-1858-46F4-811F-A326AF0F1EC5}" vid="{2AFCD58D-8B70-4D6F-B6A4-85E45CC6505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578DBA-2233-4100-A154-9B2EE99CB7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0DF15B-6C3C-4D75-B10D-16EE1DCCB6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customXml/itemProps3.xml><?xml version="1.0" encoding="utf-8"?>
<ds:datastoreItem xmlns:ds="http://schemas.openxmlformats.org/officeDocument/2006/customXml" ds:itemID="{566CE74E-0E49-4DCF-8160-81B293B5DD14}">
  <ds:schemaRefs>
    <ds:schemaRef ds:uri="http://schemas.microsoft.com/sharepoint/v3/contenttype/forms"/>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Blockprint design</Template>
  <TotalTime>1866</TotalTime>
  <Words>4058</Words>
  <Application>Microsoft Office PowerPoint</Application>
  <PresentationFormat>Widescreen</PresentationFormat>
  <Paragraphs>249</Paragraphs>
  <Slides>25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-apple-system</vt:lpstr>
      <vt:lpstr>Arial</vt:lpstr>
      <vt:lpstr>Avenir Next LT Pro</vt:lpstr>
      <vt:lpstr>AvenirNext LT Pro Medium</vt:lpstr>
      <vt:lpstr>Calibri</vt:lpstr>
      <vt:lpstr>Posterama</vt:lpstr>
      <vt:lpstr>Segoe UI Semilight</vt:lpstr>
      <vt:lpstr>Times New Roman</vt:lpstr>
      <vt:lpstr>var(--artdeco-reset-typography-font-family-sans)</vt:lpstr>
      <vt:lpstr>Wingdings</vt:lpstr>
      <vt:lpstr>BlockprintVTI</vt:lpstr>
      <vt:lpstr>IFA Neuroscience (IFANeuro): TOE Neuroscience (TOENeuro)</vt:lpstr>
      <vt:lpstr>Agenda</vt:lpstr>
      <vt:lpstr>Introduction to Ifa: The Ancient Communication Technology</vt:lpstr>
      <vt:lpstr>Motivation</vt:lpstr>
      <vt:lpstr>Motivation</vt:lpstr>
      <vt:lpstr>Artificial (Man-Made) INTERNETworked Systems: The Internet</vt:lpstr>
      <vt:lpstr>Ifa Mathematics (IFAMath): TOE Mathematics</vt:lpstr>
      <vt:lpstr>IFAMath: Ifa Numbers and Ifa Algebras</vt:lpstr>
      <vt:lpstr>IFAMath: The Odu Ifa</vt:lpstr>
      <vt:lpstr>Introduction to Neuroscience</vt:lpstr>
      <vt:lpstr>Introduction to the IFA Technology</vt:lpstr>
      <vt:lpstr>IFA Neuroscience</vt:lpstr>
      <vt:lpstr>IFA Neuroscience: It Is All about Making Connections</vt:lpstr>
      <vt:lpstr>IFA Neuroscience: A Meta-Field of IFAMath</vt:lpstr>
      <vt:lpstr>IFA Neuroscience: The Axioms of Neuroscience</vt:lpstr>
      <vt:lpstr>IFA Neuroscience: The Axioms of Neuroscience</vt:lpstr>
      <vt:lpstr>Ifa Neuroscience: The Standard Model of Neuroscience </vt:lpstr>
      <vt:lpstr>Ifa Neuroscience: Ifa Brain, Classical Brain, and Quantum Brain</vt:lpstr>
      <vt:lpstr>Ifa Neuroscience: Ifa Brain, Classical Brain, and Quantum Brain</vt:lpstr>
      <vt:lpstr>Ifa Neuroscience: Ifa Brain, Classical Brain, and Quantum Brain</vt:lpstr>
      <vt:lpstr>Ifa Neuroscience: Ifa Brain, Classical Brain, and Quantum Brain</vt:lpstr>
      <vt:lpstr>Applications of IFA Neuroscience</vt:lpstr>
      <vt:lpstr>Conclusion</vt:lpstr>
      <vt:lpstr>Thank you</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PC</dc:creator>
  <cp:lastModifiedBy>PC</cp:lastModifiedBy>
  <cp:revision>133</cp:revision>
  <dcterms:created xsi:type="dcterms:W3CDTF">2025-02-10T02:21:54Z</dcterms:created>
  <dcterms:modified xsi:type="dcterms:W3CDTF">2025-02-11T09:28:22Z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